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Lato Medium" panose="020F0502020204030203" pitchFamily="34" charset="0"/>
      <p:regular r:id="rId30"/>
      <p:italic r:id="rId31"/>
    </p:embeddedFont>
    <p:embeddedFont>
      <p:font typeface="Proxima Nova Light" panose="02000506030000020004" pitchFamily="2" charset="77"/>
      <p:regular r:id="rId32"/>
      <p:bold r:id="rId33"/>
      <p:italic r:id="rId34"/>
      <p:boldItalic r:id="rId35"/>
    </p:embeddedFont>
    <p:embeddedFont>
      <p:font typeface="Proxima Nova Semibold" panose="02000506030000020004" pitchFamily="2" charset="77"/>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sxZ2URC1MYf9CMK+dUR+Q==" hashData="jeMeeDWsg17Sx7LB+1KiMkxvahccUiRjYCeSfttm/tRO7u4u2S20R4DUADADtoZA/xuNcBYB/4k105iH8po5c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932"/>
    <a:srgbClr val="00A6A9"/>
    <a:srgbClr val="5A2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9"/>
    <p:restoredTop sz="96327"/>
  </p:normalViewPr>
  <p:slideViewPr>
    <p:cSldViewPr snapToGrid="0" snapToObjects="1">
      <p:cViewPr varScale="1">
        <p:scale>
          <a:sx n="113" d="100"/>
          <a:sy n="113" d="100"/>
        </p:scale>
        <p:origin x="21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B6FC7-40ED-8942-8D92-E845EFF7D13A}"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78162-ABE3-FA4F-AE6E-CA2911A42C36}" type="slidenum">
              <a:rPr lang="en-US" smtClean="0"/>
              <a:t>‹#›</a:t>
            </a:fld>
            <a:endParaRPr lang="en-US"/>
          </a:p>
        </p:txBody>
      </p:sp>
    </p:spTree>
    <p:extLst>
      <p:ext uri="{BB962C8B-B14F-4D97-AF65-F5344CB8AC3E}">
        <p14:creationId xmlns:p14="http://schemas.microsoft.com/office/powerpoint/2010/main" val="157080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DDD5-BAF2-8643-86C5-9347CA5E8067}"/>
              </a:ext>
            </a:extLst>
          </p:cNvPr>
          <p:cNvSpPr>
            <a:spLocks noGrp="1"/>
          </p:cNvSpPr>
          <p:nvPr>
            <p:ph type="ctrTitle"/>
          </p:nvPr>
        </p:nvSpPr>
        <p:spPr>
          <a:xfrm>
            <a:off x="1524000" y="1122363"/>
            <a:ext cx="9144000" cy="2387600"/>
          </a:xfrm>
        </p:spPr>
        <p:txBody>
          <a:bodyPr anchor="b">
            <a:normAutofit/>
          </a:bodyPr>
          <a:lstStyle>
            <a:lvl1pPr algn="l">
              <a:defRPr sz="4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D07A553-6CF7-8049-B1F7-DA42ADF0BAB8}"/>
              </a:ext>
            </a:extLst>
          </p:cNvPr>
          <p:cNvSpPr>
            <a:spLocks noGrp="1"/>
          </p:cNvSpPr>
          <p:nvPr>
            <p:ph type="subTitle" idx="1"/>
          </p:nvPr>
        </p:nvSpPr>
        <p:spPr>
          <a:xfrm>
            <a:off x="1524000" y="3602038"/>
            <a:ext cx="9144000" cy="1655762"/>
          </a:xfrm>
        </p:spPr>
        <p:txBody>
          <a:bodyPr>
            <a:normAutofit/>
          </a:bodyPr>
          <a:lstStyle>
            <a:lvl1pPr marL="0" indent="0" algn="l">
              <a:spcAft>
                <a:spcPts val="1200"/>
              </a:spcAft>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a:extLst>
              <a:ext uri="{FF2B5EF4-FFF2-40B4-BE49-F238E27FC236}">
                <a16:creationId xmlns:a16="http://schemas.microsoft.com/office/drawing/2014/main" id="{A6037CE6-32D0-7346-937B-3524806322D8}"/>
              </a:ext>
            </a:extLst>
          </p:cNvPr>
          <p:cNvSpPr>
            <a:spLocks noGrp="1"/>
          </p:cNvSpPr>
          <p:nvPr>
            <p:ph type="sldNum" sz="quarter" idx="12"/>
          </p:nvPr>
        </p:nvSpPr>
        <p:spPr>
          <a:xfrm>
            <a:off x="152400" y="6356350"/>
            <a:ext cx="2743200" cy="365125"/>
          </a:xfrm>
        </p:spPr>
        <p:txBody>
          <a:bodyPr/>
          <a:lstStyle/>
          <a:p>
            <a:fld id="{A1EFA830-C739-C143-8EE5-C59067B935A6}" type="slidenum">
              <a:rPr lang="en-US" smtClean="0"/>
              <a:t>‹#›</a:t>
            </a:fld>
            <a:endParaRPr lang="en-US" dirty="0"/>
          </a:p>
        </p:txBody>
      </p:sp>
    </p:spTree>
    <p:extLst>
      <p:ext uri="{BB962C8B-B14F-4D97-AF65-F5344CB8AC3E}">
        <p14:creationId xmlns:p14="http://schemas.microsoft.com/office/powerpoint/2010/main" val="155804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DBD0-3219-4544-9234-A1CDD168B4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924A2A-C443-DB45-83CE-0F500AE890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5957F425-37D7-B941-9D0E-D9BDEBA4E103}"/>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365481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0C034-27D2-2945-BAC9-F0F1EB3BA7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E2BAE6-A8D7-A144-ABB8-37943C9F02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E10F832B-F0F5-C94B-890A-DFF9A20683A2}"/>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354604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81E3-649F-6B4B-A30A-794022A302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03152F-0659-B543-B8E8-73A3BFC8E6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3C05F1B-D310-7941-A25F-8F24C5506ABF}"/>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132204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4264-2771-1A4F-B064-171B2A4CDF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D606F1-2F65-E84B-AC67-BF552F74A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E169D516-E382-2C4B-BDDB-9F26D075C15D}"/>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372224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1C0D-CD85-C446-982D-034BC0073F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F47B38-01B2-8341-8E64-23D3E0D6FA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07BEECE-4655-B04A-A905-E78533EB09A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FA2C53D4-925D-6B4C-9923-FF3173A1C916}"/>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129010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B30D-221B-A34D-A9C1-CCB6C06612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56229E-BAC0-8049-8CE6-11B7227BC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1AA0B5-2368-C342-92E4-DD4E2CEA53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CDC0A3-DC62-4A40-BAD8-A0F2F2DE2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1BA5C4-ADF3-9246-94BC-8BCBBB160F1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EAC9B2F-4E33-564D-8079-4B55DDE59D34}"/>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39476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3C03-0CCD-9C40-8F32-801C8642B4B6}"/>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E2917912-6823-314B-86D1-C0E256F523C1}"/>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144570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092C4A-CEBB-9E47-A41B-0C8D80A4E014}"/>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198664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EC17-1EFC-6245-AC4B-BC401ADB78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74E7C5-50E5-CD4C-B0A9-F0ABF99DF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BF47A24-B7B4-614B-AC83-1344A7142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E93682F1-7809-0142-964D-276F1A595060}"/>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243161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2-CE21-3143-93FD-54640D1F3D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E764E7B-E17B-824B-BE51-B85A3E660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AF059-3A57-5145-AF1D-0589BA5F3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D333E41-528E-9842-8F79-5B7AD80C42E8}"/>
              </a:ext>
            </a:extLst>
          </p:cNvPr>
          <p:cNvSpPr>
            <a:spLocks noGrp="1"/>
          </p:cNvSpPr>
          <p:nvPr>
            <p:ph type="sldNum" sz="quarter" idx="12"/>
          </p:nvPr>
        </p:nvSpPr>
        <p:spPr/>
        <p:txBody>
          <a:bodyPr/>
          <a:lstStyle/>
          <a:p>
            <a:fld id="{A1EFA830-C739-C143-8EE5-C59067B935A6}" type="slidenum">
              <a:rPr lang="en-US" smtClean="0"/>
              <a:t>‹#›</a:t>
            </a:fld>
            <a:endParaRPr lang="en-US"/>
          </a:p>
        </p:txBody>
      </p:sp>
    </p:spTree>
    <p:extLst>
      <p:ext uri="{BB962C8B-B14F-4D97-AF65-F5344CB8AC3E}">
        <p14:creationId xmlns:p14="http://schemas.microsoft.com/office/powerpoint/2010/main" val="139375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204D"/>
        </a:solidFill>
        <a:effectLst/>
      </p:bgPr>
    </p:bg>
    <p:spTree>
      <p:nvGrpSpPr>
        <p:cNvPr id="1" name=""/>
        <p:cNvGrpSpPr/>
        <p:nvPr/>
      </p:nvGrpSpPr>
      <p:grpSpPr>
        <a:xfrm>
          <a:off x="0" y="0"/>
          <a:ext cx="0" cy="0"/>
          <a:chOff x="0" y="0"/>
          <a:chExt cx="0" cy="0"/>
        </a:xfrm>
      </p:grpSpPr>
      <p:pic>
        <p:nvPicPr>
          <p:cNvPr id="10" name="Picture 9" descr="A picture containing drawing, light&#10;&#10;Description automatically generated">
            <a:extLst>
              <a:ext uri="{FF2B5EF4-FFF2-40B4-BE49-F238E27FC236}">
                <a16:creationId xmlns:a16="http://schemas.microsoft.com/office/drawing/2014/main" id="{93B19C00-AF17-8D40-A40E-1C932CDB7D5B}"/>
              </a:ext>
            </a:extLst>
          </p:cNvPr>
          <p:cNvPicPr>
            <a:picLocks noChangeAspect="1"/>
          </p:cNvPicPr>
          <p:nvPr userDrawn="1"/>
        </p:nvPicPr>
        <p:blipFill>
          <a:blip r:embed="rId13">
            <a:alphaModFix amt="5000"/>
          </a:blip>
          <a:stretch>
            <a:fillRect/>
          </a:stretch>
        </p:blipFill>
        <p:spPr>
          <a:xfrm>
            <a:off x="-549949" y="3429000"/>
            <a:ext cx="5896517" cy="3886341"/>
          </a:xfrm>
          <a:prstGeom prst="rect">
            <a:avLst/>
          </a:prstGeom>
        </p:spPr>
      </p:pic>
      <p:sp>
        <p:nvSpPr>
          <p:cNvPr id="2" name="Title Placeholder 1">
            <a:extLst>
              <a:ext uri="{FF2B5EF4-FFF2-40B4-BE49-F238E27FC236}">
                <a16:creationId xmlns:a16="http://schemas.microsoft.com/office/drawing/2014/main" id="{8BAEC473-0C54-3F47-A785-40257AF79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2346462-0448-5245-AC0C-3D47AFFE7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BABB052-E70C-0A41-8B2E-DE9EBA867B2C}"/>
              </a:ext>
            </a:extLst>
          </p:cNvPr>
          <p:cNvSpPr>
            <a:spLocks noGrp="1"/>
          </p:cNvSpPr>
          <p:nvPr>
            <p:ph type="sldNum" sz="quarter" idx="4"/>
          </p:nvPr>
        </p:nvSpPr>
        <p:spPr>
          <a:xfrm>
            <a:off x="148771" y="6356350"/>
            <a:ext cx="2743200" cy="365125"/>
          </a:xfrm>
          <a:prstGeom prst="rect">
            <a:avLst/>
          </a:prstGeom>
        </p:spPr>
        <p:txBody>
          <a:bodyPr vert="horz" lIns="91440" tIns="45720" rIns="91440" bIns="45720" rtlCol="0" anchor="ctr"/>
          <a:lstStyle>
            <a:lvl1pPr algn="l">
              <a:defRPr sz="1200" b="0" i="1">
                <a:solidFill>
                  <a:schemeClr val="tx1">
                    <a:tint val="75000"/>
                  </a:schemeClr>
                </a:solidFill>
                <a:latin typeface="Proxima Nova Light" panose="02000506030000020004" pitchFamily="2" charset="77"/>
              </a:defRPr>
            </a:lvl1pPr>
          </a:lstStyle>
          <a:p>
            <a:r>
              <a:rPr lang="en-US" dirty="0"/>
              <a:t>Slide S:</a:t>
            </a:r>
            <a:fld id="{A1EFA830-C739-C143-8EE5-C59067B935A6}" type="slidenum">
              <a:rPr lang="en-US" smtClean="0"/>
              <a:pPr/>
              <a:t>‹#›</a:t>
            </a:fld>
            <a:endParaRPr lang="en-US" dirty="0"/>
          </a:p>
        </p:txBody>
      </p:sp>
      <p:pic>
        <p:nvPicPr>
          <p:cNvPr id="8" name="Picture 7" descr="A picture containing sitting, meter&#10;&#10;Description automatically generated">
            <a:extLst>
              <a:ext uri="{FF2B5EF4-FFF2-40B4-BE49-F238E27FC236}">
                <a16:creationId xmlns:a16="http://schemas.microsoft.com/office/drawing/2014/main" id="{331ED5AA-A57F-E447-BC6B-791DA9AA2568}"/>
              </a:ext>
            </a:extLst>
          </p:cNvPr>
          <p:cNvPicPr>
            <a:picLocks noChangeAspect="1"/>
          </p:cNvPicPr>
          <p:nvPr userDrawn="1"/>
        </p:nvPicPr>
        <p:blipFill>
          <a:blip r:embed="rId14"/>
          <a:stretch>
            <a:fillRect/>
          </a:stretch>
        </p:blipFill>
        <p:spPr>
          <a:xfrm>
            <a:off x="10268912" y="6356350"/>
            <a:ext cx="1774317" cy="365125"/>
          </a:xfrm>
          <a:prstGeom prst="rect">
            <a:avLst/>
          </a:prstGeom>
        </p:spPr>
      </p:pic>
    </p:spTree>
    <p:extLst>
      <p:ext uri="{BB962C8B-B14F-4D97-AF65-F5344CB8AC3E}">
        <p14:creationId xmlns:p14="http://schemas.microsoft.com/office/powerpoint/2010/main" val="269105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1" kern="1200">
          <a:solidFill>
            <a:srgbClr val="00A6A9"/>
          </a:solidFill>
          <a:latin typeface="Lato Medium" panose="020F0502020204030203" pitchFamily="34" charset="0"/>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1" kern="1200">
          <a:solidFill>
            <a:schemeClr val="bg1"/>
          </a:solidFill>
          <a:latin typeface="Proxima Nova Light"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bg1"/>
          </a:solidFill>
          <a:latin typeface="Proxima Nova Light"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1" kern="1200">
          <a:solidFill>
            <a:schemeClr val="bg1"/>
          </a:solidFill>
          <a:latin typeface="Proxima Nova Light"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a:solidFill>
            <a:schemeClr val="bg1"/>
          </a:solidFill>
          <a:latin typeface="Proxima Nova Light"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1" kern="1200">
          <a:solidFill>
            <a:schemeClr val="bg1"/>
          </a:solidFill>
          <a:latin typeface="Proxima Nova Light"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07BC-4038-A046-A589-EAA4658DD551}"/>
              </a:ext>
            </a:extLst>
          </p:cNvPr>
          <p:cNvSpPr>
            <a:spLocks noGrp="1"/>
          </p:cNvSpPr>
          <p:nvPr>
            <p:ph type="ctrTitle"/>
          </p:nvPr>
        </p:nvSpPr>
        <p:spPr/>
        <p:txBody>
          <a:bodyPr/>
          <a:lstStyle/>
          <a:p>
            <a:r>
              <a:rPr lang="en-US" dirty="0"/>
              <a:t>t</a:t>
            </a:r>
          </a:p>
        </p:txBody>
      </p:sp>
      <p:sp>
        <p:nvSpPr>
          <p:cNvPr id="3" name="Subtitle 2">
            <a:extLst>
              <a:ext uri="{FF2B5EF4-FFF2-40B4-BE49-F238E27FC236}">
                <a16:creationId xmlns:a16="http://schemas.microsoft.com/office/drawing/2014/main" id="{FEB2FF2A-DC13-AB48-A85A-0371AE593F98}"/>
              </a:ext>
            </a:extLst>
          </p:cNvPr>
          <p:cNvSpPr>
            <a:spLocks noGrp="1"/>
          </p:cNvSpPr>
          <p:nvPr>
            <p:ph type="subTitle" idx="1"/>
          </p:nvPr>
        </p:nvSpPr>
        <p:spPr/>
        <p:txBody>
          <a:bodyPr/>
          <a:lstStyle/>
          <a:p>
            <a:endParaRPr lang="en-US"/>
          </a:p>
        </p:txBody>
      </p:sp>
      <p:pic>
        <p:nvPicPr>
          <p:cNvPr id="5" name="Picture 4" descr="A picture containing clock, building, tower, indoor&#10;&#10;Description automatically generated">
            <a:extLst>
              <a:ext uri="{FF2B5EF4-FFF2-40B4-BE49-F238E27FC236}">
                <a16:creationId xmlns:a16="http://schemas.microsoft.com/office/drawing/2014/main" id="{A2B1A718-49E1-C841-ABAA-DB41CC0BD3BB}"/>
              </a:ext>
            </a:extLst>
          </p:cNvPr>
          <p:cNvPicPr>
            <a:picLocks noChangeAspect="1"/>
          </p:cNvPicPr>
          <p:nvPr/>
        </p:nvPicPr>
        <p:blipFill rotWithShape="1">
          <a:blip r:embed="rId2"/>
          <a:srcRect t="108" b="15598"/>
          <a:stretch/>
        </p:blipFill>
        <p:spPr>
          <a:xfrm>
            <a:off x="0" y="-2"/>
            <a:ext cx="12192000" cy="6858001"/>
          </a:xfrm>
          <a:prstGeom prst="rect">
            <a:avLst/>
          </a:prstGeom>
        </p:spPr>
      </p:pic>
      <p:sp>
        <p:nvSpPr>
          <p:cNvPr id="6" name="TextBox 5">
            <a:extLst>
              <a:ext uri="{FF2B5EF4-FFF2-40B4-BE49-F238E27FC236}">
                <a16:creationId xmlns:a16="http://schemas.microsoft.com/office/drawing/2014/main" id="{61CF0F16-A5E4-404B-872D-2379C9BF75D6}"/>
              </a:ext>
            </a:extLst>
          </p:cNvPr>
          <p:cNvSpPr txBox="1"/>
          <p:nvPr/>
        </p:nvSpPr>
        <p:spPr>
          <a:xfrm>
            <a:off x="449943" y="587828"/>
            <a:ext cx="5892800" cy="1631216"/>
          </a:xfrm>
          <a:prstGeom prst="rect">
            <a:avLst/>
          </a:prstGeom>
          <a:noFill/>
        </p:spPr>
        <p:txBody>
          <a:bodyPr wrap="square" rtlCol="0">
            <a:spAutoFit/>
          </a:bodyPr>
          <a:lstStyle/>
          <a:p>
            <a:r>
              <a:rPr lang="en-GB" sz="5500" i="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Session 1</a:t>
            </a:r>
          </a:p>
          <a:p>
            <a:r>
              <a:rPr lang="en-GB" sz="4500" i="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What is this About?</a:t>
            </a:r>
          </a:p>
        </p:txBody>
      </p:sp>
      <p:pic>
        <p:nvPicPr>
          <p:cNvPr id="8" name="Picture 7" descr="A picture containing sitting, meter&#10;&#10;Description automatically generated">
            <a:extLst>
              <a:ext uri="{FF2B5EF4-FFF2-40B4-BE49-F238E27FC236}">
                <a16:creationId xmlns:a16="http://schemas.microsoft.com/office/drawing/2014/main" id="{DBBDBFEC-239D-CC4A-89CD-C2C283D98DAD}"/>
              </a:ext>
            </a:extLst>
          </p:cNvPr>
          <p:cNvPicPr>
            <a:picLocks noChangeAspect="1"/>
          </p:cNvPicPr>
          <p:nvPr/>
        </p:nvPicPr>
        <p:blipFill>
          <a:blip r:embed="rId3"/>
          <a:stretch>
            <a:fillRect/>
          </a:stretch>
        </p:blipFill>
        <p:spPr>
          <a:xfrm>
            <a:off x="8818483" y="5887813"/>
            <a:ext cx="3105002" cy="638958"/>
          </a:xfrm>
          <a:prstGeom prst="rect">
            <a:avLst/>
          </a:prstGeom>
        </p:spPr>
      </p:pic>
    </p:spTree>
    <p:extLst>
      <p:ext uri="{BB962C8B-B14F-4D97-AF65-F5344CB8AC3E}">
        <p14:creationId xmlns:p14="http://schemas.microsoft.com/office/powerpoint/2010/main" val="11521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A Covenant Prayer:</a:t>
            </a:r>
            <a:br>
              <a:rPr lang="en-GB" dirty="0"/>
            </a:br>
            <a:r>
              <a:rPr lang="en-GB" dirty="0"/>
              <a:t>For Creating Sanctuary Together</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214901"/>
            <a:ext cx="10414001" cy="4853556"/>
          </a:xfrm>
        </p:spPr>
        <p:txBody>
          <a:bodyPr>
            <a:noAutofit/>
          </a:bodyPr>
          <a:lstStyle/>
          <a:p>
            <a:r>
              <a:rPr lang="en-GB" dirty="0"/>
              <a:t>Gracious God </a:t>
            </a:r>
            <a:br>
              <a:rPr lang="en-GB" dirty="0"/>
            </a:br>
            <a:r>
              <a:rPr lang="en-GB" dirty="0"/>
              <a:t>Under the shadow of your wings </a:t>
            </a:r>
            <a:br>
              <a:rPr lang="en-GB" dirty="0"/>
            </a:br>
            <a:r>
              <a:rPr lang="en-GB" dirty="0"/>
              <a:t>We find welcome embrace and compassionate love, </a:t>
            </a:r>
            <a:br>
              <a:rPr lang="en-GB" dirty="0"/>
            </a:br>
            <a:r>
              <a:rPr lang="en-GB" dirty="0"/>
              <a:t>And in the coming of your son amongst us, </a:t>
            </a:r>
            <a:br>
              <a:rPr lang="en-GB" dirty="0"/>
            </a:br>
            <a:r>
              <a:rPr lang="en-GB" dirty="0"/>
              <a:t>We encounter the outstretched arms of Love without limits.</a:t>
            </a:r>
          </a:p>
          <a:p>
            <a:r>
              <a:rPr lang="en-GB" dirty="0"/>
              <a:t>Help us to be your covenant people</a:t>
            </a:r>
            <a:br>
              <a:rPr lang="en-GB" dirty="0"/>
            </a:br>
            <a:r>
              <a:rPr lang="en-GB" dirty="0"/>
              <a:t>Reaching out to one another </a:t>
            </a:r>
            <a:br>
              <a:rPr lang="en-GB" dirty="0"/>
            </a:br>
            <a:r>
              <a:rPr lang="en-GB" dirty="0"/>
              <a:t>As Christ has reached out to us.</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9</a:t>
            </a:fld>
            <a:endParaRPr lang="en-US" dirty="0"/>
          </a:p>
        </p:txBody>
      </p:sp>
    </p:spTree>
    <p:extLst>
      <p:ext uri="{BB962C8B-B14F-4D97-AF65-F5344CB8AC3E}">
        <p14:creationId xmlns:p14="http://schemas.microsoft.com/office/powerpoint/2010/main" val="206910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351427"/>
            <a:ext cx="10414001" cy="4324011"/>
          </a:xfrm>
        </p:spPr>
        <p:txBody>
          <a:bodyPr>
            <a:noAutofit/>
          </a:bodyPr>
          <a:lstStyle/>
          <a:p>
            <a:pPr>
              <a:lnSpc>
                <a:spcPct val="100000"/>
              </a:lnSpc>
            </a:pPr>
            <a:r>
              <a:rPr lang="en-GB" dirty="0"/>
              <a:t>As we journey together </a:t>
            </a:r>
            <a:br>
              <a:rPr lang="en-GB" dirty="0"/>
            </a:br>
            <a:r>
              <a:rPr lang="en-GB" dirty="0"/>
              <a:t>Help us  </a:t>
            </a:r>
            <a:br>
              <a:rPr lang="en-GB" dirty="0"/>
            </a:br>
            <a:r>
              <a:rPr lang="en-GB" dirty="0"/>
              <a:t>To be treated with care </a:t>
            </a:r>
            <a:br>
              <a:rPr lang="en-GB" dirty="0"/>
            </a:br>
            <a:r>
              <a:rPr lang="en-GB" dirty="0"/>
              <a:t>And met with love </a:t>
            </a:r>
          </a:p>
          <a:p>
            <a:r>
              <a:rPr lang="en-GB" dirty="0"/>
              <a:t>To listen to the voices of those least heard </a:t>
            </a:r>
            <a:br>
              <a:rPr lang="en-GB" dirty="0"/>
            </a:br>
            <a:r>
              <a:rPr lang="en-GB" dirty="0"/>
              <a:t>And encourage  all views to be respected</a:t>
            </a:r>
            <a:br>
              <a:rPr lang="en-GB" dirty="0"/>
            </a:br>
            <a:r>
              <a:rPr lang="en-GB" dirty="0"/>
              <a:t>To seek to be genuine and honest</a:t>
            </a:r>
            <a:br>
              <a:rPr lang="en-GB" dirty="0"/>
            </a:br>
            <a:r>
              <a:rPr lang="en-GB" dirty="0"/>
              <a:t>And not speak in ways that cause harm </a:t>
            </a:r>
          </a:p>
          <a:p>
            <a:r>
              <a:rPr lang="en-GB" dirty="0"/>
              <a:t>To hold each other’s stories  in confidence </a:t>
            </a:r>
            <a:br>
              <a:rPr lang="en-GB" dirty="0"/>
            </a:br>
            <a:r>
              <a:rPr lang="en-GB" dirty="0"/>
              <a:t>And exercise grace in our words and actions.</a:t>
            </a:r>
          </a:p>
          <a:p>
            <a:r>
              <a:rPr lang="en-GB" dirty="0"/>
              <a:t>When disturbed or confused,</a:t>
            </a:r>
            <a:br>
              <a:rPr lang="en-GB" dirty="0"/>
            </a:br>
            <a:r>
              <a:rPr lang="en-GB" dirty="0"/>
              <a:t>To seek understanding</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10</a:t>
            </a:fld>
            <a:endParaRPr lang="en-US" dirty="0"/>
          </a:p>
        </p:txBody>
      </p:sp>
    </p:spTree>
    <p:extLst>
      <p:ext uri="{BB962C8B-B14F-4D97-AF65-F5344CB8AC3E}">
        <p14:creationId xmlns:p14="http://schemas.microsoft.com/office/powerpoint/2010/main" val="249527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010214"/>
            <a:ext cx="10414001" cy="4324011"/>
          </a:xfrm>
        </p:spPr>
        <p:txBody>
          <a:bodyPr>
            <a:noAutofit/>
          </a:bodyPr>
          <a:lstStyle/>
          <a:p>
            <a:r>
              <a:rPr lang="en-GB" dirty="0"/>
              <a:t>When challenged or moved</a:t>
            </a:r>
            <a:br>
              <a:rPr lang="en-GB" dirty="0"/>
            </a:br>
            <a:r>
              <a:rPr lang="en-GB" dirty="0"/>
              <a:t>To embrace the learning </a:t>
            </a:r>
          </a:p>
          <a:p>
            <a:r>
              <a:rPr lang="en-GB" dirty="0"/>
              <a:t>Help us on this journey to be strangers no longer, </a:t>
            </a:r>
            <a:br>
              <a:rPr lang="en-GB" dirty="0"/>
            </a:br>
            <a:r>
              <a:rPr lang="en-GB" dirty="0"/>
              <a:t>But pilgrims on the way</a:t>
            </a:r>
            <a:br>
              <a:rPr lang="en-GB" dirty="0"/>
            </a:br>
            <a:r>
              <a:rPr lang="en-GB" dirty="0"/>
              <a:t>For the sake of Jesus </a:t>
            </a:r>
            <a:br>
              <a:rPr lang="en-GB" dirty="0"/>
            </a:br>
            <a:r>
              <a:rPr lang="en-GB" dirty="0"/>
              <a:t>Who walks with us, </a:t>
            </a:r>
            <a:br>
              <a:rPr lang="en-GB" dirty="0"/>
            </a:br>
            <a:r>
              <a:rPr lang="en-GB" dirty="0"/>
              <a:t>breaks bread for us to share,</a:t>
            </a:r>
            <a:br>
              <a:rPr lang="en-GB" dirty="0"/>
            </a:br>
            <a:r>
              <a:rPr lang="en-GB" dirty="0"/>
              <a:t>and opens our eyes.</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11</a:t>
            </a:fld>
            <a:endParaRPr lang="en-US" dirty="0"/>
          </a:p>
        </p:txBody>
      </p:sp>
      <p:sp>
        <p:nvSpPr>
          <p:cNvPr id="5" name="Title 1">
            <a:extLst>
              <a:ext uri="{FF2B5EF4-FFF2-40B4-BE49-F238E27FC236}">
                <a16:creationId xmlns:a16="http://schemas.microsoft.com/office/drawing/2014/main" id="{F536B4B6-E645-D54A-873C-05E250F8F380}"/>
              </a:ext>
            </a:extLst>
          </p:cNvPr>
          <p:cNvSpPr>
            <a:spLocks noGrp="1"/>
          </p:cNvSpPr>
          <p:nvPr>
            <p:ph type="ctrTitle"/>
          </p:nvPr>
        </p:nvSpPr>
        <p:spPr>
          <a:xfrm>
            <a:off x="888999" y="4565539"/>
            <a:ext cx="10414001" cy="915872"/>
          </a:xfrm>
        </p:spPr>
        <p:txBody>
          <a:bodyPr>
            <a:noAutofit/>
          </a:bodyPr>
          <a:lstStyle/>
          <a:p>
            <a:r>
              <a:rPr lang="en-GB" sz="3000" dirty="0"/>
              <a:t>AMEN</a:t>
            </a:r>
          </a:p>
        </p:txBody>
      </p:sp>
    </p:spTree>
    <p:extLst>
      <p:ext uri="{BB962C8B-B14F-4D97-AF65-F5344CB8AC3E}">
        <p14:creationId xmlns:p14="http://schemas.microsoft.com/office/powerpoint/2010/main" val="408242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12</a:t>
            </a:fld>
            <a:endParaRPr lang="en-US" dirty="0"/>
          </a:p>
        </p:txBody>
      </p:sp>
    </p:spTree>
    <p:extLst>
      <p:ext uri="{BB962C8B-B14F-4D97-AF65-F5344CB8AC3E}">
        <p14:creationId xmlns:p14="http://schemas.microsoft.com/office/powerpoint/2010/main" val="14080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13</a:t>
            </a:fld>
            <a:endParaRPr lang="en-US" dirty="0"/>
          </a:p>
        </p:txBody>
      </p:sp>
      <p:sp>
        <p:nvSpPr>
          <p:cNvPr id="5" name="Title 1">
            <a:extLst>
              <a:ext uri="{FF2B5EF4-FFF2-40B4-BE49-F238E27FC236}">
                <a16:creationId xmlns:a16="http://schemas.microsoft.com/office/drawing/2014/main" id="{F536B4B6-E645-D54A-873C-05E250F8F380}"/>
              </a:ext>
            </a:extLst>
          </p:cNvPr>
          <p:cNvSpPr>
            <a:spLocks noGrp="1"/>
          </p:cNvSpPr>
          <p:nvPr>
            <p:ph type="ctrTitle"/>
          </p:nvPr>
        </p:nvSpPr>
        <p:spPr>
          <a:xfrm>
            <a:off x="444499" y="3585825"/>
            <a:ext cx="11303001" cy="915872"/>
          </a:xfrm>
        </p:spPr>
        <p:txBody>
          <a:bodyPr>
            <a:noAutofit/>
          </a:bodyPr>
          <a:lstStyle/>
          <a:p>
            <a:r>
              <a:rPr lang="en-GB" dirty="0"/>
              <a:t>“Woman, behold your son. Son behold your mother”</a:t>
            </a:r>
            <a:br>
              <a:rPr lang="en-GB" dirty="0"/>
            </a:br>
            <a:r>
              <a:rPr lang="en-GB" sz="2500" dirty="0">
                <a:solidFill>
                  <a:srgbClr val="E79932"/>
                </a:solidFill>
                <a:latin typeface="Proxima Nova Light" panose="02000506030000020004" pitchFamily="2" charset="77"/>
              </a:rPr>
              <a:t>John 19:26-27</a:t>
            </a:r>
            <a:br>
              <a:rPr lang="en-GB" dirty="0"/>
            </a:br>
            <a:endParaRPr lang="en-GB" dirty="0"/>
          </a:p>
        </p:txBody>
      </p:sp>
    </p:spTree>
    <p:extLst>
      <p:ext uri="{BB962C8B-B14F-4D97-AF65-F5344CB8AC3E}">
        <p14:creationId xmlns:p14="http://schemas.microsoft.com/office/powerpoint/2010/main" val="13996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309564"/>
            <a:ext cx="10414001" cy="1395866"/>
          </a:xfrm>
        </p:spPr>
        <p:txBody>
          <a:bodyPr>
            <a:noAutofit/>
          </a:bodyPr>
          <a:lstStyle/>
          <a:p>
            <a:r>
              <a:rPr lang="en-GB" dirty="0"/>
              <a:t>Pause to Reflect</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318940"/>
            <a:ext cx="10414001" cy="4853556"/>
          </a:xfrm>
        </p:spPr>
        <p:txBody>
          <a:bodyPr>
            <a:noAutofit/>
          </a:bodyPr>
          <a:lstStyle/>
          <a:p>
            <a:r>
              <a:rPr lang="en-GB" sz="2500" b="1" dirty="0">
                <a:latin typeface="Proxima Nova Semibold" panose="02000506030000020004" pitchFamily="2" charset="77"/>
              </a:rPr>
              <a:t>God be in my head and in my understanding</a:t>
            </a:r>
            <a:br>
              <a:rPr lang="en-GB" sz="2500" b="1" dirty="0">
                <a:latin typeface="Proxima Nova Semibold" panose="02000506030000020004" pitchFamily="2" charset="77"/>
              </a:rPr>
            </a:br>
            <a:r>
              <a:rPr lang="en-GB" sz="2500" dirty="0"/>
              <a:t>(How have we understood, what has enabled us to form these understandings)</a:t>
            </a:r>
          </a:p>
          <a:p>
            <a:r>
              <a:rPr lang="en-GB" sz="2500" b="1" dirty="0">
                <a:latin typeface="Proxima Nova Semibold" panose="02000506030000020004" pitchFamily="2" charset="77"/>
              </a:rPr>
              <a:t>God be in my eyes and in my looking </a:t>
            </a:r>
            <a:br>
              <a:rPr lang="en-GB" sz="2500" b="1" dirty="0">
                <a:latin typeface="Proxima Nova Semibold" panose="02000506030000020004" pitchFamily="2" charset="77"/>
              </a:rPr>
            </a:br>
            <a:r>
              <a:rPr lang="en-GB" sz="2500" dirty="0"/>
              <a:t>(What have we seen? Lord, enable us to look again)</a:t>
            </a:r>
          </a:p>
          <a:p>
            <a:r>
              <a:rPr lang="en-GB" sz="2500" b="1" dirty="0">
                <a:latin typeface="Proxima Nova Semibold" panose="02000506030000020004" pitchFamily="2" charset="77"/>
              </a:rPr>
              <a:t>God be in my head and in my understanding</a:t>
            </a:r>
            <a:br>
              <a:rPr lang="en-GB" sz="2500" b="1" dirty="0">
                <a:latin typeface="Proxima Nova Semibold" panose="02000506030000020004" pitchFamily="2" charset="77"/>
              </a:rPr>
            </a:br>
            <a:r>
              <a:rPr lang="en-GB" sz="2500" dirty="0"/>
              <a:t>(How have we understood, what has enabled us to form these understandings)</a:t>
            </a:r>
          </a:p>
          <a:p>
            <a:endParaRPr lang="en-GB" dirty="0"/>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14</a:t>
            </a:fld>
            <a:endParaRPr lang="en-US" dirty="0"/>
          </a:p>
        </p:txBody>
      </p:sp>
    </p:spTree>
    <p:extLst>
      <p:ext uri="{BB962C8B-B14F-4D97-AF65-F5344CB8AC3E}">
        <p14:creationId xmlns:p14="http://schemas.microsoft.com/office/powerpoint/2010/main" val="97618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242443"/>
            <a:ext cx="10414001" cy="4853556"/>
          </a:xfrm>
        </p:spPr>
        <p:txBody>
          <a:bodyPr>
            <a:noAutofit/>
          </a:bodyPr>
          <a:lstStyle/>
          <a:p>
            <a:r>
              <a:rPr lang="en-GB" sz="2500" b="1" dirty="0">
                <a:latin typeface="Proxima Nova Semibold" panose="02000506030000020004" pitchFamily="2" charset="77"/>
              </a:rPr>
              <a:t>God be in my eyes and in my looking </a:t>
            </a:r>
            <a:br>
              <a:rPr lang="en-GB" sz="2500" b="1" dirty="0">
                <a:latin typeface="Proxima Nova Semibold" panose="02000506030000020004" pitchFamily="2" charset="77"/>
              </a:rPr>
            </a:br>
            <a:r>
              <a:rPr lang="en-GB" sz="2500" dirty="0"/>
              <a:t>(what have we seen? Lord, enable us to look again)</a:t>
            </a:r>
          </a:p>
          <a:p>
            <a:r>
              <a:rPr lang="en-GB" sz="2500" b="1" dirty="0">
                <a:latin typeface="Proxima Nova Semibold" panose="02000506030000020004" pitchFamily="2" charset="77"/>
              </a:rPr>
              <a:t>God be in my mouth and in my speaking </a:t>
            </a:r>
            <a:br>
              <a:rPr lang="en-GB" sz="2500" b="1" dirty="0">
                <a:latin typeface="Proxima Nova Semibold" panose="02000506030000020004" pitchFamily="2" charset="77"/>
              </a:rPr>
            </a:br>
            <a:r>
              <a:rPr lang="en-GB" sz="2500" dirty="0"/>
              <a:t>(What have I said, have I kept silent when I should have spoken out?)</a:t>
            </a:r>
          </a:p>
          <a:p>
            <a:r>
              <a:rPr lang="en-GB" sz="2500" b="1" dirty="0">
                <a:latin typeface="Proxima Nova Semibold" panose="02000506030000020004" pitchFamily="2" charset="77"/>
              </a:rPr>
              <a:t>God be in my heart and in my thinking </a:t>
            </a:r>
            <a:br>
              <a:rPr lang="en-GB" sz="2500" b="1" dirty="0">
                <a:latin typeface="Proxima Nova Semibold" panose="02000506030000020004" pitchFamily="2" charset="77"/>
              </a:rPr>
            </a:br>
            <a:r>
              <a:rPr lang="en-GB" sz="2500" dirty="0"/>
              <a:t>(What thoughts, stories, feelings do I carry in my heart that need to be re-visited?)</a:t>
            </a:r>
          </a:p>
          <a:p>
            <a:r>
              <a:rPr lang="en-GB" sz="2500" b="1" dirty="0">
                <a:latin typeface="Proxima Nova Semibold" panose="02000506030000020004" pitchFamily="2" charset="77"/>
              </a:rPr>
              <a:t>God be at my end, and at my departing.</a:t>
            </a:r>
            <a:br>
              <a:rPr lang="en-GB" sz="2500" b="1" dirty="0">
                <a:latin typeface="Proxima Nova Semibold" panose="02000506030000020004" pitchFamily="2" charset="77"/>
              </a:rPr>
            </a:br>
            <a:r>
              <a:rPr lang="en-GB" sz="2500" dirty="0"/>
              <a:t>(God in all of life …my life always).</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15</a:t>
            </a:fld>
            <a:endParaRPr lang="en-US" dirty="0"/>
          </a:p>
        </p:txBody>
      </p:sp>
    </p:spTree>
    <p:extLst>
      <p:ext uri="{BB962C8B-B14F-4D97-AF65-F5344CB8AC3E}">
        <p14:creationId xmlns:p14="http://schemas.microsoft.com/office/powerpoint/2010/main" val="288242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Prayer</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214901"/>
            <a:ext cx="10414001" cy="4324011"/>
          </a:xfrm>
        </p:spPr>
        <p:txBody>
          <a:bodyPr>
            <a:noAutofit/>
          </a:bodyPr>
          <a:lstStyle/>
          <a:p>
            <a:r>
              <a:rPr lang="en-GB" sz="2500" dirty="0"/>
              <a:t>God our maker</a:t>
            </a:r>
            <a:br>
              <a:rPr lang="en-GB" sz="2500" dirty="0"/>
            </a:br>
            <a:r>
              <a:rPr lang="en-GB" sz="2500" dirty="0"/>
              <a:t>Each day is a little life</a:t>
            </a:r>
            <a:br>
              <a:rPr lang="en-GB" sz="2500" dirty="0"/>
            </a:br>
            <a:r>
              <a:rPr lang="en-GB" sz="2500" dirty="0"/>
              <a:t>Each night a tiny death</a:t>
            </a:r>
            <a:br>
              <a:rPr lang="en-GB" sz="2500" dirty="0"/>
            </a:br>
            <a:r>
              <a:rPr lang="en-GB" sz="2500" dirty="0"/>
              <a:t>Help us to live with faith and hope and love </a:t>
            </a:r>
            <a:br>
              <a:rPr lang="en-GB" sz="2500" dirty="0"/>
            </a:br>
            <a:r>
              <a:rPr lang="en-GB" sz="2500" dirty="0"/>
              <a:t>Lift our duty above drudgery</a:t>
            </a:r>
          </a:p>
          <a:p>
            <a:r>
              <a:rPr lang="en-GB" sz="2500" dirty="0"/>
              <a:t>Let not our strength fail, or vision fade</a:t>
            </a:r>
            <a:br>
              <a:rPr lang="en-GB" sz="2500" dirty="0"/>
            </a:br>
            <a:r>
              <a:rPr lang="en-GB" sz="2500" dirty="0"/>
              <a:t>In the heat and burden of the day.</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16</a:t>
            </a:fld>
            <a:endParaRPr lang="en-US" dirty="0"/>
          </a:p>
        </p:txBody>
      </p:sp>
    </p:spTree>
    <p:extLst>
      <p:ext uri="{BB962C8B-B14F-4D97-AF65-F5344CB8AC3E}">
        <p14:creationId xmlns:p14="http://schemas.microsoft.com/office/powerpoint/2010/main" val="284369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431130"/>
            <a:ext cx="10414001" cy="4324011"/>
          </a:xfrm>
        </p:spPr>
        <p:txBody>
          <a:bodyPr>
            <a:noAutofit/>
          </a:bodyPr>
          <a:lstStyle/>
          <a:p>
            <a:r>
              <a:rPr lang="en-GB" sz="2500" dirty="0"/>
              <a:t>Make us patient one with another</a:t>
            </a:r>
            <a:br>
              <a:rPr lang="en-GB" sz="2500" dirty="0"/>
            </a:br>
            <a:r>
              <a:rPr lang="en-GB" sz="2500" dirty="0"/>
              <a:t>In the fret and jar of life,</a:t>
            </a:r>
            <a:br>
              <a:rPr lang="en-GB" sz="2500" dirty="0"/>
            </a:br>
            <a:r>
              <a:rPr lang="en-GB" sz="2500" dirty="0"/>
              <a:t>Remembering that each fights a hard fight </a:t>
            </a:r>
            <a:br>
              <a:rPr lang="en-GB" sz="2500" dirty="0"/>
            </a:br>
            <a:r>
              <a:rPr lang="en-GB" sz="2500" dirty="0"/>
              <a:t>And walks a lonely way.</a:t>
            </a:r>
          </a:p>
          <a:p>
            <a:r>
              <a:rPr lang="en-GB" sz="2500" dirty="0"/>
              <a:t>Forgive us Lord,</a:t>
            </a:r>
            <a:br>
              <a:rPr lang="en-GB" sz="2500" dirty="0"/>
            </a:br>
            <a:r>
              <a:rPr lang="en-GB" sz="2500" dirty="0"/>
              <a:t>If we hurt one another.</a:t>
            </a:r>
          </a:p>
          <a:p>
            <a:r>
              <a:rPr lang="en-GB" sz="2500" dirty="0"/>
              <a:t>Teach us a gentler tone, a sweeter charity of words</a:t>
            </a:r>
            <a:br>
              <a:rPr lang="en-GB" sz="2500" dirty="0"/>
            </a:br>
            <a:r>
              <a:rPr lang="en-GB" sz="2500" dirty="0"/>
              <a:t>And a more healing touch.</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17</a:t>
            </a:fld>
            <a:endParaRPr lang="en-US" dirty="0"/>
          </a:p>
        </p:txBody>
      </p:sp>
    </p:spTree>
    <p:extLst>
      <p:ext uri="{BB962C8B-B14F-4D97-AF65-F5344CB8AC3E}">
        <p14:creationId xmlns:p14="http://schemas.microsoft.com/office/powerpoint/2010/main" val="213469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743187"/>
            <a:ext cx="10414001" cy="4324011"/>
          </a:xfrm>
        </p:spPr>
        <p:txBody>
          <a:bodyPr>
            <a:noAutofit/>
          </a:bodyPr>
          <a:lstStyle/>
          <a:p>
            <a:r>
              <a:rPr lang="en-GB" sz="2500" dirty="0"/>
              <a:t>Sustain us, O God, when we must face sorrow;</a:t>
            </a:r>
            <a:br>
              <a:rPr lang="en-GB" sz="2500" dirty="0"/>
            </a:br>
            <a:r>
              <a:rPr lang="en-GB" sz="2500" dirty="0"/>
              <a:t>Give us courage for the day and hope for the morrow.</a:t>
            </a:r>
          </a:p>
          <a:p>
            <a:r>
              <a:rPr lang="en-GB" sz="2500" dirty="0"/>
              <a:t>Day by day , may we hold  your hand and look up into your face,</a:t>
            </a:r>
            <a:br>
              <a:rPr lang="en-GB" sz="2500" dirty="0"/>
            </a:br>
            <a:r>
              <a:rPr lang="en-GB" sz="2500" dirty="0"/>
              <a:t>Whatever befall,</a:t>
            </a:r>
            <a:br>
              <a:rPr lang="en-GB" sz="2500" dirty="0"/>
            </a:br>
            <a:r>
              <a:rPr lang="en-GB" sz="2500" dirty="0"/>
              <a:t>Until our work is finished and the day is done.</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18</a:t>
            </a:fld>
            <a:endParaRPr lang="en-US" dirty="0"/>
          </a:p>
        </p:txBody>
      </p:sp>
      <p:sp>
        <p:nvSpPr>
          <p:cNvPr id="5" name="Title 1">
            <a:extLst>
              <a:ext uri="{FF2B5EF4-FFF2-40B4-BE49-F238E27FC236}">
                <a16:creationId xmlns:a16="http://schemas.microsoft.com/office/drawing/2014/main" id="{3B76340B-CCE1-CE46-ADF1-E4ED494843A1}"/>
              </a:ext>
            </a:extLst>
          </p:cNvPr>
          <p:cNvSpPr>
            <a:spLocks noGrp="1"/>
          </p:cNvSpPr>
          <p:nvPr>
            <p:ph type="ctrTitle"/>
          </p:nvPr>
        </p:nvSpPr>
        <p:spPr>
          <a:xfrm>
            <a:off x="888999" y="3741057"/>
            <a:ext cx="10414001" cy="915872"/>
          </a:xfrm>
        </p:spPr>
        <p:txBody>
          <a:bodyPr>
            <a:noAutofit/>
          </a:bodyPr>
          <a:lstStyle/>
          <a:p>
            <a:r>
              <a:rPr lang="en-GB" sz="3000" dirty="0"/>
              <a:t>AMEN</a:t>
            </a:r>
          </a:p>
        </p:txBody>
      </p:sp>
    </p:spTree>
    <p:extLst>
      <p:ext uri="{BB962C8B-B14F-4D97-AF65-F5344CB8AC3E}">
        <p14:creationId xmlns:p14="http://schemas.microsoft.com/office/powerpoint/2010/main" val="127177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1122363"/>
            <a:ext cx="10414001" cy="2387600"/>
          </a:xfrm>
        </p:spPr>
        <p:txBody>
          <a:bodyPr>
            <a:noAutofit/>
          </a:bodyPr>
          <a:lstStyle/>
          <a:p>
            <a:pPr algn="l"/>
            <a:r>
              <a:rPr lang="en-GB" sz="4000" dirty="0"/>
              <a:t>Every single person in the room today is unique. </a:t>
            </a:r>
            <a:br>
              <a:rPr lang="en-GB" sz="4000" dirty="0"/>
            </a:br>
            <a:br>
              <a:rPr lang="en-GB" sz="4000" dirty="0"/>
            </a:br>
            <a:r>
              <a:rPr lang="en-GB" sz="4000" dirty="0"/>
              <a:t>Diversity and difference are inescapable and joyful aspects of the Body of Christ.</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4131810"/>
            <a:ext cx="10414001" cy="1655762"/>
          </a:xfrm>
        </p:spPr>
        <p:txBody>
          <a:bodyPr>
            <a:normAutofit/>
          </a:bodyPr>
          <a:lstStyle/>
          <a:p>
            <a:pPr algn="l"/>
            <a:r>
              <a:rPr lang="en-GB" dirty="0"/>
              <a:t>Discuss some of the diversity and difference present</a:t>
            </a:r>
          </a:p>
        </p:txBody>
      </p:sp>
      <p:sp>
        <p:nvSpPr>
          <p:cNvPr id="4" name="Slide Number Placeholder 3">
            <a:extLst>
              <a:ext uri="{FF2B5EF4-FFF2-40B4-BE49-F238E27FC236}">
                <a16:creationId xmlns:a16="http://schemas.microsoft.com/office/drawing/2014/main" id="{BDD075C0-1ACE-E54D-AD5B-E8EA660242AA}"/>
              </a:ext>
            </a:extLst>
          </p:cNvPr>
          <p:cNvSpPr>
            <a:spLocks noGrp="1"/>
          </p:cNvSpPr>
          <p:nvPr>
            <p:ph type="sldNum" sz="quarter" idx="12"/>
          </p:nvPr>
        </p:nvSpPr>
        <p:spPr/>
        <p:txBody>
          <a:bodyPr/>
          <a:lstStyle/>
          <a:p>
            <a:r>
              <a:rPr lang="en-US" dirty="0"/>
              <a:t>S1:</a:t>
            </a:r>
            <a:fld id="{A1EFA830-C739-C143-8EE5-C59067B935A6}" type="slidenum">
              <a:rPr lang="en-US" smtClean="0"/>
              <a:t>1</a:t>
            </a:fld>
            <a:endParaRPr lang="en-US" dirty="0"/>
          </a:p>
        </p:txBody>
      </p:sp>
    </p:spTree>
    <p:extLst>
      <p:ext uri="{BB962C8B-B14F-4D97-AF65-F5344CB8AC3E}">
        <p14:creationId xmlns:p14="http://schemas.microsoft.com/office/powerpoint/2010/main" val="185039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Closing Song</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032339"/>
            <a:ext cx="10414001" cy="4324011"/>
          </a:xfrm>
        </p:spPr>
        <p:txBody>
          <a:bodyPr>
            <a:noAutofit/>
          </a:bodyPr>
          <a:lstStyle/>
          <a:p>
            <a:r>
              <a:rPr lang="en-GB" dirty="0"/>
              <a:t>Brother sister let me serve you</a:t>
            </a:r>
            <a:br>
              <a:rPr lang="en-GB" dirty="0"/>
            </a:br>
            <a:r>
              <a:rPr lang="en-GB" dirty="0"/>
              <a:t>Let me be as Christ to you.</a:t>
            </a:r>
            <a:br>
              <a:rPr lang="en-GB" dirty="0"/>
            </a:br>
            <a:r>
              <a:rPr lang="en-GB" dirty="0"/>
              <a:t>Pray that I might have the grace</a:t>
            </a:r>
            <a:br>
              <a:rPr lang="en-GB" dirty="0"/>
            </a:br>
            <a:r>
              <a:rPr lang="en-GB" dirty="0"/>
              <a:t>To let you be my servant, too.</a:t>
            </a:r>
          </a:p>
          <a:p>
            <a:r>
              <a:rPr lang="en-GB" dirty="0"/>
              <a:t>We are pilgrims on a journey.</a:t>
            </a:r>
            <a:br>
              <a:rPr lang="en-GB" dirty="0"/>
            </a:br>
            <a:r>
              <a:rPr lang="en-GB" dirty="0"/>
              <a:t>Sisters, brothers, on the road</a:t>
            </a:r>
          </a:p>
          <a:p>
            <a:r>
              <a:rPr lang="en-GB" dirty="0"/>
              <a:t>We are here to help each other</a:t>
            </a:r>
            <a:br>
              <a:rPr lang="en-GB" dirty="0"/>
            </a:br>
            <a:r>
              <a:rPr lang="en-GB" dirty="0"/>
              <a:t>Walk the mile and bear the load.</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19</a:t>
            </a:fld>
            <a:endParaRPr lang="en-US" dirty="0"/>
          </a:p>
        </p:txBody>
      </p:sp>
    </p:spTree>
    <p:extLst>
      <p:ext uri="{BB962C8B-B14F-4D97-AF65-F5344CB8AC3E}">
        <p14:creationId xmlns:p14="http://schemas.microsoft.com/office/powerpoint/2010/main" val="239501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400968"/>
            <a:ext cx="10414001" cy="4324011"/>
          </a:xfrm>
        </p:spPr>
        <p:txBody>
          <a:bodyPr>
            <a:noAutofit/>
          </a:bodyPr>
          <a:lstStyle/>
          <a:p>
            <a:r>
              <a:rPr lang="en-GB" dirty="0"/>
              <a:t>I will hold the Christ-light for you</a:t>
            </a:r>
            <a:br>
              <a:rPr lang="en-GB" dirty="0"/>
            </a:br>
            <a:r>
              <a:rPr lang="en-GB" dirty="0"/>
              <a:t>In the night-time of your fear.</a:t>
            </a:r>
            <a:br>
              <a:rPr lang="en-GB" dirty="0"/>
            </a:br>
            <a:r>
              <a:rPr lang="en-GB" dirty="0"/>
              <a:t>I will hold my hand out to you;</a:t>
            </a:r>
            <a:br>
              <a:rPr lang="en-GB" dirty="0"/>
            </a:br>
            <a:r>
              <a:rPr lang="en-GB" dirty="0"/>
              <a:t>Speak the peace you long to hear.</a:t>
            </a:r>
          </a:p>
          <a:p>
            <a:r>
              <a:rPr lang="en-GB" dirty="0"/>
              <a:t>I will weep when you are weeping.</a:t>
            </a:r>
            <a:br>
              <a:rPr lang="en-GB" dirty="0"/>
            </a:br>
            <a:r>
              <a:rPr lang="en-GB" dirty="0"/>
              <a:t>When you laugh, I’ll laugh with you.</a:t>
            </a:r>
            <a:br>
              <a:rPr lang="en-GB" dirty="0"/>
            </a:br>
            <a:r>
              <a:rPr lang="en-GB" dirty="0"/>
              <a:t>I will share your joy and sorrow</a:t>
            </a:r>
            <a:br>
              <a:rPr lang="en-GB" dirty="0"/>
            </a:br>
            <a:r>
              <a:rPr lang="en-GB" dirty="0"/>
              <a:t>Till we’ve seen this journey through.</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20</a:t>
            </a:fld>
            <a:endParaRPr lang="en-US" dirty="0"/>
          </a:p>
        </p:txBody>
      </p:sp>
    </p:spTree>
    <p:extLst>
      <p:ext uri="{BB962C8B-B14F-4D97-AF65-F5344CB8AC3E}">
        <p14:creationId xmlns:p14="http://schemas.microsoft.com/office/powerpoint/2010/main" val="290863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429996"/>
            <a:ext cx="10414001" cy="4324011"/>
          </a:xfrm>
        </p:spPr>
        <p:txBody>
          <a:bodyPr>
            <a:noAutofit/>
          </a:bodyPr>
          <a:lstStyle/>
          <a:p>
            <a:r>
              <a:rPr lang="en-GB" dirty="0"/>
              <a:t>When we sing to God in heaven,</a:t>
            </a:r>
            <a:br>
              <a:rPr lang="en-GB" dirty="0"/>
            </a:br>
            <a:r>
              <a:rPr lang="en-GB" dirty="0"/>
              <a:t>We shall find such harmony</a:t>
            </a:r>
            <a:br>
              <a:rPr lang="en-GB" dirty="0"/>
            </a:br>
            <a:r>
              <a:rPr lang="en-GB" dirty="0"/>
              <a:t>Born of all we’ve known together</a:t>
            </a:r>
            <a:br>
              <a:rPr lang="en-GB" dirty="0"/>
            </a:br>
            <a:r>
              <a:rPr lang="en-GB" dirty="0"/>
              <a:t>Of Christ’s love and agony.</a:t>
            </a:r>
          </a:p>
          <a:p>
            <a:r>
              <a:rPr lang="en-GB" dirty="0"/>
              <a:t>When we sing to God in heaven,</a:t>
            </a:r>
            <a:br>
              <a:rPr lang="en-GB" dirty="0"/>
            </a:br>
            <a:r>
              <a:rPr lang="en-GB" dirty="0"/>
              <a:t>We shall find such harmony</a:t>
            </a:r>
            <a:br>
              <a:rPr lang="en-GB" dirty="0"/>
            </a:br>
            <a:r>
              <a:rPr lang="en-GB" dirty="0"/>
              <a:t>Born of all we’ve known together</a:t>
            </a:r>
            <a:br>
              <a:rPr lang="en-GB" dirty="0"/>
            </a:br>
            <a:r>
              <a:rPr lang="en-GB" dirty="0"/>
              <a:t>Of Christ’s love and agony.</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21</a:t>
            </a:fld>
            <a:endParaRPr lang="en-US" dirty="0"/>
          </a:p>
        </p:txBody>
      </p:sp>
    </p:spTree>
    <p:extLst>
      <p:ext uri="{BB962C8B-B14F-4D97-AF65-F5344CB8AC3E}">
        <p14:creationId xmlns:p14="http://schemas.microsoft.com/office/powerpoint/2010/main" val="291104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07BC-4038-A046-A589-EAA4658DD551}"/>
              </a:ext>
            </a:extLst>
          </p:cNvPr>
          <p:cNvSpPr>
            <a:spLocks noGrp="1"/>
          </p:cNvSpPr>
          <p:nvPr>
            <p:ph type="ctrTitle"/>
          </p:nvPr>
        </p:nvSpPr>
        <p:spPr/>
        <p:txBody>
          <a:bodyPr/>
          <a:lstStyle/>
          <a:p>
            <a:r>
              <a:rPr lang="en-US" dirty="0"/>
              <a:t>t</a:t>
            </a:r>
          </a:p>
        </p:txBody>
      </p:sp>
      <p:sp>
        <p:nvSpPr>
          <p:cNvPr id="3" name="Subtitle 2">
            <a:extLst>
              <a:ext uri="{FF2B5EF4-FFF2-40B4-BE49-F238E27FC236}">
                <a16:creationId xmlns:a16="http://schemas.microsoft.com/office/drawing/2014/main" id="{FEB2FF2A-DC13-AB48-A85A-0371AE593F98}"/>
              </a:ext>
            </a:extLst>
          </p:cNvPr>
          <p:cNvSpPr>
            <a:spLocks noGrp="1"/>
          </p:cNvSpPr>
          <p:nvPr>
            <p:ph type="subTitle" idx="1"/>
          </p:nvPr>
        </p:nvSpPr>
        <p:spPr/>
        <p:txBody>
          <a:bodyPr/>
          <a:lstStyle/>
          <a:p>
            <a:endParaRPr lang="en-US"/>
          </a:p>
        </p:txBody>
      </p:sp>
      <p:pic>
        <p:nvPicPr>
          <p:cNvPr id="5" name="Picture 4" descr="A picture containing clock, building, tower, indoor&#10;&#10;Description automatically generated">
            <a:extLst>
              <a:ext uri="{FF2B5EF4-FFF2-40B4-BE49-F238E27FC236}">
                <a16:creationId xmlns:a16="http://schemas.microsoft.com/office/drawing/2014/main" id="{A2B1A718-49E1-C841-ABAA-DB41CC0BD3BB}"/>
              </a:ext>
            </a:extLst>
          </p:cNvPr>
          <p:cNvPicPr>
            <a:picLocks noChangeAspect="1"/>
          </p:cNvPicPr>
          <p:nvPr/>
        </p:nvPicPr>
        <p:blipFill rotWithShape="1">
          <a:blip r:embed="rId2"/>
          <a:srcRect t="108" b="15598"/>
          <a:stretch/>
        </p:blipFill>
        <p:spPr>
          <a:xfrm>
            <a:off x="0" y="-2"/>
            <a:ext cx="12192000" cy="6858001"/>
          </a:xfrm>
          <a:prstGeom prst="rect">
            <a:avLst/>
          </a:prstGeom>
        </p:spPr>
      </p:pic>
      <p:pic>
        <p:nvPicPr>
          <p:cNvPr id="8" name="Picture 7" descr="A picture containing sitting, meter&#10;&#10;Description automatically generated">
            <a:extLst>
              <a:ext uri="{FF2B5EF4-FFF2-40B4-BE49-F238E27FC236}">
                <a16:creationId xmlns:a16="http://schemas.microsoft.com/office/drawing/2014/main" id="{DBBDBFEC-239D-CC4A-89CD-C2C283D98DAD}"/>
              </a:ext>
            </a:extLst>
          </p:cNvPr>
          <p:cNvPicPr>
            <a:picLocks noChangeAspect="1"/>
          </p:cNvPicPr>
          <p:nvPr/>
        </p:nvPicPr>
        <p:blipFill>
          <a:blip r:embed="rId3"/>
          <a:stretch>
            <a:fillRect/>
          </a:stretch>
        </p:blipFill>
        <p:spPr>
          <a:xfrm>
            <a:off x="8818483" y="5887813"/>
            <a:ext cx="3105002" cy="638958"/>
          </a:xfrm>
          <a:prstGeom prst="rect">
            <a:avLst/>
          </a:prstGeom>
        </p:spPr>
      </p:pic>
      <p:sp>
        <p:nvSpPr>
          <p:cNvPr id="7" name="Slide Number Placeholder 3">
            <a:extLst>
              <a:ext uri="{FF2B5EF4-FFF2-40B4-BE49-F238E27FC236}">
                <a16:creationId xmlns:a16="http://schemas.microsoft.com/office/drawing/2014/main" id="{7D28B92F-4EF5-E543-B251-6B51408D89B9}"/>
              </a:ext>
            </a:extLst>
          </p:cNvPr>
          <p:cNvSpPr>
            <a:spLocks noGrp="1"/>
          </p:cNvSpPr>
          <p:nvPr>
            <p:ph type="sldNum" sz="quarter" idx="12"/>
          </p:nvPr>
        </p:nvSpPr>
        <p:spPr>
          <a:xfrm>
            <a:off x="152400" y="6356350"/>
            <a:ext cx="2743200" cy="365125"/>
          </a:xfrm>
        </p:spPr>
        <p:txBody>
          <a:bodyPr/>
          <a:lstStyle/>
          <a:p>
            <a:r>
              <a:rPr lang="en-US" dirty="0"/>
              <a:t>S1:</a:t>
            </a:r>
            <a:fld id="{A1EFA830-C739-C143-8EE5-C59067B935A6}" type="slidenum">
              <a:rPr lang="en-US" smtClean="0"/>
              <a:t>22</a:t>
            </a:fld>
            <a:endParaRPr lang="en-US" dirty="0"/>
          </a:p>
        </p:txBody>
      </p:sp>
    </p:spTree>
    <p:extLst>
      <p:ext uri="{BB962C8B-B14F-4D97-AF65-F5344CB8AC3E}">
        <p14:creationId xmlns:p14="http://schemas.microsoft.com/office/powerpoint/2010/main" val="365915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1122363"/>
            <a:ext cx="10414001" cy="2387600"/>
          </a:xfrm>
        </p:spPr>
        <p:txBody>
          <a:bodyPr>
            <a:noAutofit/>
          </a:bodyPr>
          <a:lstStyle/>
          <a:p>
            <a:pPr algn="l"/>
            <a:r>
              <a:rPr lang="en-GB" sz="4000" dirty="0"/>
              <a:t>It does not ask participants to change their minds on same sex relationships or same sex marriage.</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4131810"/>
            <a:ext cx="10414001" cy="1655762"/>
          </a:xfrm>
        </p:spPr>
        <p:txBody>
          <a:bodyPr>
            <a:normAutofit/>
          </a:bodyPr>
          <a:lstStyle/>
          <a:p>
            <a:r>
              <a:rPr lang="en-GB" dirty="0"/>
              <a:t>Is this what you were expecting?</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2</a:t>
            </a:fld>
            <a:endParaRPr lang="en-US" dirty="0"/>
          </a:p>
        </p:txBody>
      </p:sp>
    </p:spTree>
    <p:extLst>
      <p:ext uri="{BB962C8B-B14F-4D97-AF65-F5344CB8AC3E}">
        <p14:creationId xmlns:p14="http://schemas.microsoft.com/office/powerpoint/2010/main" val="315182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04419"/>
            <a:ext cx="10414001" cy="2387600"/>
          </a:xfrm>
        </p:spPr>
        <p:txBody>
          <a:bodyPr>
            <a:noAutofit/>
          </a:bodyPr>
          <a:lstStyle/>
          <a:p>
            <a:r>
              <a:rPr lang="en-GB" dirty="0"/>
              <a:t>‘A new command I give you: love one another. As I have loved you, so you must love one another. By this all people will know that you are my disciples if you love one another.’</a:t>
            </a:r>
            <a:br>
              <a:rPr lang="en-GB" dirty="0"/>
            </a:br>
            <a:br>
              <a:rPr lang="en-GB" dirty="0">
                <a:solidFill>
                  <a:schemeClr val="bg1"/>
                </a:solidFill>
              </a:rPr>
            </a:br>
            <a:r>
              <a:rPr lang="en-GB" sz="3000" dirty="0">
                <a:solidFill>
                  <a:schemeClr val="bg1"/>
                </a:solidFill>
                <a:latin typeface="Proxima Nova Light" panose="02000506030000020004" pitchFamily="2" charset="77"/>
              </a:rPr>
              <a:t>John 13:34-35</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3</a:t>
            </a:fld>
            <a:endParaRPr lang="en-US" dirty="0"/>
          </a:p>
        </p:txBody>
      </p:sp>
    </p:spTree>
    <p:extLst>
      <p:ext uri="{BB962C8B-B14F-4D97-AF65-F5344CB8AC3E}">
        <p14:creationId xmlns:p14="http://schemas.microsoft.com/office/powerpoint/2010/main" val="205854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We will spend time listening to stories and experiences of:</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757476"/>
            <a:ext cx="10414001" cy="1655762"/>
          </a:xfrm>
        </p:spPr>
        <p:txBody>
          <a:bodyPr>
            <a:normAutofit/>
          </a:bodyPr>
          <a:lstStyle/>
          <a:p>
            <a:pPr marL="457200" indent="-457200">
              <a:buFont typeface="Arial" panose="020B0604020202020204" pitchFamily="34" charset="0"/>
              <a:buChar char="•"/>
            </a:pPr>
            <a:r>
              <a:rPr lang="en-GB" sz="2700" dirty="0"/>
              <a:t>Church leaders</a:t>
            </a:r>
          </a:p>
          <a:p>
            <a:pPr marL="457200" indent="-457200">
              <a:buFont typeface="Arial" panose="020B0604020202020204" pitchFamily="34" charset="0"/>
              <a:buChar char="•"/>
            </a:pPr>
            <a:r>
              <a:rPr lang="en-GB" sz="2700" dirty="0"/>
              <a:t>Members of the Lesbian, Gay and Bisexual community</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4</a:t>
            </a:fld>
            <a:endParaRPr lang="en-US" dirty="0"/>
          </a:p>
        </p:txBody>
      </p:sp>
      <p:sp>
        <p:nvSpPr>
          <p:cNvPr id="5" name="Title 1">
            <a:extLst>
              <a:ext uri="{FF2B5EF4-FFF2-40B4-BE49-F238E27FC236}">
                <a16:creationId xmlns:a16="http://schemas.microsoft.com/office/drawing/2014/main" id="{46A130C3-A68A-984D-9F73-E58799AD0008}"/>
              </a:ext>
            </a:extLst>
          </p:cNvPr>
          <p:cNvSpPr txBox="1">
            <a:spLocks/>
          </p:cNvSpPr>
          <p:nvPr/>
        </p:nvSpPr>
        <p:spPr>
          <a:xfrm>
            <a:off x="888999" y="3204029"/>
            <a:ext cx="10414001" cy="8000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1" kern="1200">
                <a:solidFill>
                  <a:srgbClr val="00A6A9"/>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GB" dirty="0"/>
              <a:t>At times this will involve:</a:t>
            </a:r>
          </a:p>
        </p:txBody>
      </p:sp>
      <p:sp>
        <p:nvSpPr>
          <p:cNvPr id="6" name="Subtitle 2">
            <a:extLst>
              <a:ext uri="{FF2B5EF4-FFF2-40B4-BE49-F238E27FC236}">
                <a16:creationId xmlns:a16="http://schemas.microsoft.com/office/drawing/2014/main" id="{9BB88C7C-1865-B640-A1AB-BC8B5F68A434}"/>
              </a:ext>
            </a:extLst>
          </p:cNvPr>
          <p:cNvSpPr txBox="1">
            <a:spLocks/>
          </p:cNvSpPr>
          <p:nvPr/>
        </p:nvSpPr>
        <p:spPr>
          <a:xfrm>
            <a:off x="888998" y="4094729"/>
            <a:ext cx="10414001" cy="4073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500" b="0" i="1" kern="1200">
                <a:solidFill>
                  <a:srgbClr val="E79932"/>
                </a:solidFill>
                <a:latin typeface="Proxima Nova Light" panose="0200050603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1" kern="1200">
                <a:solidFill>
                  <a:srgbClr val="E79932"/>
                </a:solidFill>
                <a:latin typeface="Proxima Nova Light" panose="0200050603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rgbClr val="E79932"/>
                </a:solidFill>
                <a:latin typeface="Proxima Nova Light" panose="0200050603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1" kern="1200">
                <a:solidFill>
                  <a:srgbClr val="E79932"/>
                </a:solidFill>
                <a:latin typeface="Proxima Nova Light" panose="0200050603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1" kern="1200">
                <a:solidFill>
                  <a:srgbClr val="E79932"/>
                </a:solidFill>
                <a:latin typeface="Proxima Nova Light" panose="0200050603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GB" sz="2700" dirty="0">
                <a:solidFill>
                  <a:schemeClr val="bg1"/>
                </a:solidFill>
              </a:rPr>
              <a:t>hearing about the impact and effect of exclusion, and at times mistreatment</a:t>
            </a:r>
          </a:p>
          <a:p>
            <a:pPr marL="457200" indent="-457200">
              <a:buFont typeface="Arial" panose="020B0604020202020204" pitchFamily="34" charset="0"/>
              <a:buChar char="•"/>
            </a:pPr>
            <a:r>
              <a:rPr lang="en-GB" sz="2700" dirty="0">
                <a:solidFill>
                  <a:schemeClr val="bg1"/>
                </a:solidFill>
              </a:rPr>
              <a:t>learning from brilliant examples of where differences have been embraced in an inclusive and diverse Body of Christ</a:t>
            </a:r>
          </a:p>
        </p:txBody>
      </p:sp>
    </p:spTree>
    <p:extLst>
      <p:ext uri="{BB962C8B-B14F-4D97-AF65-F5344CB8AC3E}">
        <p14:creationId xmlns:p14="http://schemas.microsoft.com/office/powerpoint/2010/main" val="263834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Ground Rules</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1757476"/>
            <a:ext cx="10414001" cy="1655762"/>
          </a:xfrm>
        </p:spPr>
        <p:txBody>
          <a:bodyPr>
            <a:normAutofit/>
          </a:bodyPr>
          <a:lstStyle/>
          <a:p>
            <a:r>
              <a:rPr lang="en-GB" sz="3000" dirty="0"/>
              <a:t>As a community of people, we want to demonstrate the following Godly behaviours:</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5</a:t>
            </a:fld>
            <a:endParaRPr lang="en-US" dirty="0"/>
          </a:p>
        </p:txBody>
      </p:sp>
      <p:sp>
        <p:nvSpPr>
          <p:cNvPr id="6" name="Subtitle 2">
            <a:extLst>
              <a:ext uri="{FF2B5EF4-FFF2-40B4-BE49-F238E27FC236}">
                <a16:creationId xmlns:a16="http://schemas.microsoft.com/office/drawing/2014/main" id="{9BB88C7C-1865-B640-A1AB-BC8B5F68A434}"/>
              </a:ext>
            </a:extLst>
          </p:cNvPr>
          <p:cNvSpPr txBox="1">
            <a:spLocks/>
          </p:cNvSpPr>
          <p:nvPr/>
        </p:nvSpPr>
        <p:spPr>
          <a:xfrm>
            <a:off x="888998" y="3229032"/>
            <a:ext cx="9982201" cy="1655762"/>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3500" b="0" i="1" kern="1200">
                <a:solidFill>
                  <a:srgbClr val="E79932"/>
                </a:solidFill>
                <a:latin typeface="Proxima Nova Light" panose="0200050603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1" kern="1200">
                <a:solidFill>
                  <a:srgbClr val="E79932"/>
                </a:solidFill>
                <a:latin typeface="Proxima Nova Light" panose="0200050603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rgbClr val="E79932"/>
                </a:solidFill>
                <a:latin typeface="Proxima Nova Light" panose="0200050603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1" kern="1200">
                <a:solidFill>
                  <a:srgbClr val="E79932"/>
                </a:solidFill>
                <a:latin typeface="Proxima Nova Light" panose="0200050603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1" kern="1200">
                <a:solidFill>
                  <a:srgbClr val="E79932"/>
                </a:solidFill>
                <a:latin typeface="Proxima Nova Light" panose="0200050603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GB" sz="2500" dirty="0">
                <a:solidFill>
                  <a:schemeClr val="bg1"/>
                </a:solidFill>
              </a:rPr>
              <a:t>Love</a:t>
            </a:r>
          </a:p>
          <a:p>
            <a:pPr marL="457200" indent="-457200">
              <a:buFont typeface="Arial" panose="020B0604020202020204" pitchFamily="34" charset="0"/>
              <a:buChar char="•"/>
            </a:pPr>
            <a:r>
              <a:rPr lang="en-GB" sz="2500" dirty="0">
                <a:solidFill>
                  <a:schemeClr val="bg1"/>
                </a:solidFill>
              </a:rPr>
              <a:t>Respectful Curiosity</a:t>
            </a:r>
          </a:p>
          <a:p>
            <a:pPr marL="457200" indent="-457200">
              <a:buFont typeface="Arial" panose="020B0604020202020204" pitchFamily="34" charset="0"/>
              <a:buChar char="•"/>
            </a:pPr>
            <a:r>
              <a:rPr lang="en-GB" sz="2500" dirty="0">
                <a:solidFill>
                  <a:schemeClr val="bg1"/>
                </a:solidFill>
              </a:rPr>
              <a:t>Active Listening</a:t>
            </a:r>
          </a:p>
          <a:p>
            <a:pPr marL="457200" indent="-457200">
              <a:buFont typeface="Arial" panose="020B0604020202020204" pitchFamily="34" charset="0"/>
              <a:buChar char="•"/>
            </a:pPr>
            <a:r>
              <a:rPr lang="en-GB" sz="2500" dirty="0">
                <a:solidFill>
                  <a:schemeClr val="bg1"/>
                </a:solidFill>
              </a:rPr>
              <a:t>Empathy</a:t>
            </a:r>
          </a:p>
          <a:p>
            <a:pPr marL="457200" indent="-457200">
              <a:buFont typeface="Arial" panose="020B0604020202020204" pitchFamily="34" charset="0"/>
              <a:buChar char="•"/>
            </a:pPr>
            <a:r>
              <a:rPr lang="en-GB" sz="2500" dirty="0">
                <a:solidFill>
                  <a:schemeClr val="bg1"/>
                </a:solidFill>
              </a:rPr>
              <a:t>Creativity</a:t>
            </a:r>
          </a:p>
          <a:p>
            <a:pPr marL="457200" indent="-457200">
              <a:buFont typeface="Arial" panose="020B0604020202020204" pitchFamily="34" charset="0"/>
              <a:buChar char="•"/>
            </a:pPr>
            <a:r>
              <a:rPr lang="en-GB" sz="2500" dirty="0">
                <a:solidFill>
                  <a:schemeClr val="bg1"/>
                </a:solidFill>
              </a:rPr>
              <a:t>Hope </a:t>
            </a:r>
          </a:p>
        </p:txBody>
      </p:sp>
    </p:spTree>
    <p:extLst>
      <p:ext uri="{BB962C8B-B14F-4D97-AF65-F5344CB8AC3E}">
        <p14:creationId xmlns:p14="http://schemas.microsoft.com/office/powerpoint/2010/main" val="107004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Ground Rules</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214901"/>
            <a:ext cx="10414001" cy="4324011"/>
          </a:xfrm>
        </p:spPr>
        <p:txBody>
          <a:bodyPr>
            <a:noAutofit/>
          </a:bodyPr>
          <a:lstStyle/>
          <a:p>
            <a:pPr marL="457200" indent="-457200">
              <a:buFont typeface="Arial" panose="020B0604020202020204" pitchFamily="34" charset="0"/>
              <a:buChar char="•"/>
            </a:pPr>
            <a:r>
              <a:rPr lang="en-GB" sz="2500" dirty="0"/>
              <a:t>Lesbian, Gay, Bisexual and Transgender people may be in the room. Their experiences will be treated with care and met with love.</a:t>
            </a:r>
          </a:p>
          <a:p>
            <a:pPr marL="457200" indent="-457200">
              <a:buFont typeface="Arial" panose="020B0604020202020204" pitchFamily="34" charset="0"/>
              <a:buChar char="•"/>
            </a:pPr>
            <a:r>
              <a:rPr lang="en-GB" sz="2500" dirty="0"/>
              <a:t>Many LGBT+ people in Christian communities have experienced harm. We acknowledge the imbalance of power and privilege that has led to this. Their voices will be given additional respect.</a:t>
            </a:r>
          </a:p>
          <a:p>
            <a:pPr marL="457200" indent="-457200">
              <a:buFont typeface="Arial" panose="020B0604020202020204" pitchFamily="34" charset="0"/>
              <a:buChar char="•"/>
            </a:pPr>
            <a:r>
              <a:rPr lang="en-GB" sz="2500" dirty="0"/>
              <a:t>We will listen carefully to each other, with respect, allowing all views to be heard, without interruption and consciously not speaking or behaving in a way that causes further harm to LGBT+ sisters and brothers.</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6</a:t>
            </a:fld>
            <a:endParaRPr lang="en-US" dirty="0"/>
          </a:p>
        </p:txBody>
      </p:sp>
    </p:spTree>
    <p:extLst>
      <p:ext uri="{BB962C8B-B14F-4D97-AF65-F5344CB8AC3E}">
        <p14:creationId xmlns:p14="http://schemas.microsoft.com/office/powerpoint/2010/main" val="278833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Ground Rules</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214901"/>
            <a:ext cx="10414001" cy="4324011"/>
          </a:xfrm>
        </p:spPr>
        <p:txBody>
          <a:bodyPr>
            <a:noAutofit/>
          </a:bodyPr>
          <a:lstStyle/>
          <a:p>
            <a:pPr marL="342900" indent="-342900">
              <a:buFont typeface="Arial" panose="020B0604020202020204" pitchFamily="34" charset="0"/>
              <a:buChar char="•"/>
            </a:pPr>
            <a:r>
              <a:rPr lang="en-GB" sz="2500" dirty="0"/>
              <a:t>We will seek to be genuine and honest.</a:t>
            </a:r>
          </a:p>
          <a:p>
            <a:pPr marL="342900" indent="-342900">
              <a:buFont typeface="Arial" panose="020B0604020202020204" pitchFamily="34" charset="0"/>
              <a:buChar char="•"/>
            </a:pPr>
            <a:r>
              <a:rPr lang="en-GB" sz="2500" dirty="0"/>
              <a:t>What we say in this room is confidential, details are not for sharing without agreement.</a:t>
            </a:r>
          </a:p>
          <a:p>
            <a:pPr marL="342900" indent="-342900">
              <a:buFont typeface="Arial" panose="020B0604020202020204" pitchFamily="34" charset="0"/>
              <a:buChar char="•"/>
            </a:pPr>
            <a:r>
              <a:rPr lang="en-GB" sz="2500" dirty="0"/>
              <a:t>We will be respectful. We will exercise grace. </a:t>
            </a:r>
          </a:p>
          <a:p>
            <a:pPr marL="342900" indent="-342900">
              <a:buFont typeface="Arial" panose="020B0604020202020204" pitchFamily="34" charset="0"/>
              <a:buChar char="•"/>
            </a:pPr>
            <a:r>
              <a:rPr lang="en-GB" sz="2500" dirty="0"/>
              <a:t>We will be careful with our language and recognise that we will sometimes hurt each other without meaning to. Your intention is not always your impact, but it’s the impact of our words that can cause hurt and create ‘unsafe’ experiences.</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7</a:t>
            </a:fld>
            <a:endParaRPr lang="en-US" dirty="0"/>
          </a:p>
        </p:txBody>
      </p:sp>
    </p:spTree>
    <p:extLst>
      <p:ext uri="{BB962C8B-B14F-4D97-AF65-F5344CB8AC3E}">
        <p14:creationId xmlns:p14="http://schemas.microsoft.com/office/powerpoint/2010/main" val="71100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057-8B37-A04E-93F4-39F833132E85}"/>
              </a:ext>
            </a:extLst>
          </p:cNvPr>
          <p:cNvSpPr>
            <a:spLocks noGrp="1"/>
          </p:cNvSpPr>
          <p:nvPr>
            <p:ph type="ctrTitle"/>
          </p:nvPr>
        </p:nvSpPr>
        <p:spPr>
          <a:xfrm>
            <a:off x="888999" y="273278"/>
            <a:ext cx="10414001" cy="1395866"/>
          </a:xfrm>
        </p:spPr>
        <p:txBody>
          <a:bodyPr>
            <a:noAutofit/>
          </a:bodyPr>
          <a:lstStyle/>
          <a:p>
            <a:r>
              <a:rPr lang="en-GB" dirty="0"/>
              <a:t>Ground Rules</a:t>
            </a:r>
          </a:p>
        </p:txBody>
      </p:sp>
      <p:sp>
        <p:nvSpPr>
          <p:cNvPr id="3" name="Subtitle 2">
            <a:extLst>
              <a:ext uri="{FF2B5EF4-FFF2-40B4-BE49-F238E27FC236}">
                <a16:creationId xmlns:a16="http://schemas.microsoft.com/office/drawing/2014/main" id="{9D67978A-3A39-054D-B386-69F52EB1AD44}"/>
              </a:ext>
            </a:extLst>
          </p:cNvPr>
          <p:cNvSpPr>
            <a:spLocks noGrp="1"/>
          </p:cNvSpPr>
          <p:nvPr>
            <p:ph type="subTitle" idx="1"/>
          </p:nvPr>
        </p:nvSpPr>
        <p:spPr>
          <a:xfrm>
            <a:off x="888999" y="2214901"/>
            <a:ext cx="10414001" cy="4324011"/>
          </a:xfrm>
        </p:spPr>
        <p:txBody>
          <a:bodyPr>
            <a:noAutofit/>
          </a:bodyPr>
          <a:lstStyle/>
          <a:p>
            <a:pPr marL="342900" indent="-342900">
              <a:buFont typeface="Arial" panose="020B0604020202020204" pitchFamily="34" charset="0"/>
              <a:buChar char="•"/>
            </a:pPr>
            <a:r>
              <a:rPr lang="en-GB" sz="2500" dirty="0"/>
              <a:t>If in doubt, respectfully ask for clarification.</a:t>
            </a:r>
          </a:p>
          <a:p>
            <a:pPr marL="342900" indent="-342900">
              <a:buFont typeface="Arial" panose="020B0604020202020204" pitchFamily="34" charset="0"/>
              <a:buChar char="•"/>
            </a:pPr>
            <a:r>
              <a:rPr lang="en-GB" sz="2500" dirty="0"/>
              <a:t>If something challenges you, embrace the challenge and try and learn from it.</a:t>
            </a:r>
          </a:p>
          <a:p>
            <a:pPr marL="342900" indent="-342900">
              <a:buFont typeface="Arial" panose="020B0604020202020204" pitchFamily="34" charset="0"/>
              <a:buChar char="•"/>
            </a:pPr>
            <a:r>
              <a:rPr lang="en-GB" sz="2500" dirty="0"/>
              <a:t>If you feel unsafe or distressed at any time, it is important to leave the room, we will make sure someone is on hand to talk about what’s happened and how you’re feeling.</a:t>
            </a:r>
          </a:p>
          <a:p>
            <a:pPr marL="342900" indent="-342900">
              <a:buFont typeface="Arial" panose="020B0604020202020204" pitchFamily="34" charset="0"/>
              <a:buChar char="•"/>
            </a:pPr>
            <a:r>
              <a:rPr lang="en-GB" sz="2500" dirty="0"/>
              <a:t>We will maintain confidentiality. We will not discuss information about other people without their informed consent. What we discuss together today, remains confidential.</a:t>
            </a:r>
          </a:p>
        </p:txBody>
      </p:sp>
      <p:sp>
        <p:nvSpPr>
          <p:cNvPr id="4" name="Slide Number Placeholder 3">
            <a:extLst>
              <a:ext uri="{FF2B5EF4-FFF2-40B4-BE49-F238E27FC236}">
                <a16:creationId xmlns:a16="http://schemas.microsoft.com/office/drawing/2014/main" id="{FDE9737F-1BB1-914B-B5D9-123820A2C0DE}"/>
              </a:ext>
            </a:extLst>
          </p:cNvPr>
          <p:cNvSpPr>
            <a:spLocks noGrp="1"/>
          </p:cNvSpPr>
          <p:nvPr>
            <p:ph type="sldNum" sz="quarter" idx="12"/>
          </p:nvPr>
        </p:nvSpPr>
        <p:spPr/>
        <p:txBody>
          <a:bodyPr/>
          <a:lstStyle/>
          <a:p>
            <a:r>
              <a:rPr lang="en-US" dirty="0"/>
              <a:t>S1:</a:t>
            </a:r>
            <a:fld id="{A1EFA830-C739-C143-8EE5-C59067B935A6}" type="slidenum">
              <a:rPr lang="en-US" smtClean="0"/>
              <a:t>8</a:t>
            </a:fld>
            <a:endParaRPr lang="en-US" dirty="0"/>
          </a:p>
        </p:txBody>
      </p:sp>
    </p:spTree>
    <p:extLst>
      <p:ext uri="{BB962C8B-B14F-4D97-AF65-F5344CB8AC3E}">
        <p14:creationId xmlns:p14="http://schemas.microsoft.com/office/powerpoint/2010/main" val="1574715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1252</Words>
  <Application>Microsoft Macintosh PowerPoint</Application>
  <PresentationFormat>Widescreen</PresentationFormat>
  <Paragraphs>95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Lato Medium</vt:lpstr>
      <vt:lpstr>Proxima Nova Semibold</vt:lpstr>
      <vt:lpstr>Proxima Nova Light</vt:lpstr>
      <vt:lpstr>Calibri</vt:lpstr>
      <vt:lpstr>Arial</vt:lpstr>
      <vt:lpstr>Office Theme</vt:lpstr>
      <vt:lpstr>t</vt:lpstr>
      <vt:lpstr>Every single person in the room today is unique.   Diversity and difference are inescapable and joyful aspects of the Body of Christ.</vt:lpstr>
      <vt:lpstr>It does not ask participants to change their minds on same sex relationships or same sex marriage.</vt:lpstr>
      <vt:lpstr>‘A new command I give you: love one another. As I have loved you, so you must love one another. By this all people will know that you are my disciples if you love one another.’  John 13:34-35</vt:lpstr>
      <vt:lpstr>We will spend time listening to stories and experiences of:</vt:lpstr>
      <vt:lpstr>Ground Rules</vt:lpstr>
      <vt:lpstr>Ground Rules</vt:lpstr>
      <vt:lpstr>Ground Rules</vt:lpstr>
      <vt:lpstr>Ground Rules</vt:lpstr>
      <vt:lpstr>A Covenant Prayer: For Creating Sanctuary Together</vt:lpstr>
      <vt:lpstr>PowerPoint Presentation</vt:lpstr>
      <vt:lpstr>AMEN</vt:lpstr>
      <vt:lpstr>PowerPoint Presentation</vt:lpstr>
      <vt:lpstr>“Woman, behold your son. Son behold your mother” John 19:26-27 </vt:lpstr>
      <vt:lpstr>Pause to Reflect</vt:lpstr>
      <vt:lpstr>PowerPoint Presentation</vt:lpstr>
      <vt:lpstr>Prayer</vt:lpstr>
      <vt:lpstr>PowerPoint Presentation</vt:lpstr>
      <vt:lpstr>AMEN</vt:lpstr>
      <vt:lpstr>Closing Song</vt:lpstr>
      <vt:lpstr>PowerPoint Presentation</vt:lpstr>
      <vt:lpstr>PowerPoint Presentation</vt:lpstr>
      <vt:lpst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Chalke</dc:creator>
  <cp:lastModifiedBy>Daniel Chalke</cp:lastModifiedBy>
  <cp:revision>13</cp:revision>
  <dcterms:created xsi:type="dcterms:W3CDTF">2020-02-12T09:53:35Z</dcterms:created>
  <dcterms:modified xsi:type="dcterms:W3CDTF">2020-02-26T11:50:59Z</dcterms:modified>
</cp:coreProperties>
</file>