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65" r:id="rId3"/>
    <p:sldId id="266" r:id="rId4"/>
    <p:sldId id="267" r:id="rId5"/>
    <p:sldId id="280" r:id="rId6"/>
    <p:sldId id="303" r:id="rId7"/>
    <p:sldId id="326" r:id="rId8"/>
    <p:sldId id="328" r:id="rId9"/>
    <p:sldId id="329" r:id="rId10"/>
    <p:sldId id="327" r:id="rId11"/>
    <p:sldId id="291" r:id="rId12"/>
    <p:sldId id="293" r:id="rId13"/>
    <p:sldId id="330" r:id="rId14"/>
    <p:sldId id="297" r:id="rId15"/>
    <p:sldId id="331" r:id="rId16"/>
    <p:sldId id="333" r:id="rId17"/>
    <p:sldId id="325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Lato Medium" panose="020F0502020204030203" pitchFamily="34" charset="0"/>
      <p:regular r:id="rId24"/>
      <p:italic r:id="rId25"/>
    </p:embeddedFont>
    <p:embeddedFont>
      <p:font typeface="Proxima Nova Light" panose="02000506030000020004" pitchFamily="2" charset="77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KsxZ2URC1MYf9CMK+dUR+Q==" hashData="jeMeeDWsg17Sx7LB+1KiMkxvahccUiRjYCeSfttm/tRO7u4u2S20R4DUADADtoZA/xuNcBYB/4k105iH8po5cQ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9932"/>
    <a:srgbClr val="00A6A9"/>
    <a:srgbClr val="5A2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02"/>
    <p:restoredTop sz="98264"/>
  </p:normalViewPr>
  <p:slideViewPr>
    <p:cSldViewPr snapToGrid="0" snapToObjects="1">
      <p:cViewPr varScale="1">
        <p:scale>
          <a:sx n="111" d="100"/>
          <a:sy n="111" d="100"/>
        </p:scale>
        <p:origin x="232" y="9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B6FC7-40ED-8942-8D92-E845EFF7D13A}" type="datetimeFigureOut">
              <a:rPr lang="en-US" smtClean="0"/>
              <a:t>2/26/20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878162-ABE3-FA4F-AE6E-CA2911A42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809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video will begin automatically. Before playing, please ensure you are connected to the internet.</a:t>
            </a:r>
          </a:p>
          <a:p>
            <a:endParaRPr lang="en-US" dirty="0"/>
          </a:p>
          <a:p>
            <a:r>
              <a:rPr lang="en-US" dirty="0"/>
              <a:t>The video is also available on our website: </a:t>
            </a:r>
            <a:r>
              <a:rPr lang="en-US" dirty="0" err="1"/>
              <a:t>www.creatingsanctuary.org.uk</a:t>
            </a:r>
            <a:r>
              <a:rPr lang="en-US" dirty="0"/>
              <a:t>/session-5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78162-ABE3-FA4F-AE6E-CA2911A42C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62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5DDD5-BAF2-8643-86C5-9347CA5E80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07A553-6CF7-8049-B1F7-DA42ADF0BA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spcAft>
                <a:spcPts val="1200"/>
              </a:spcAft>
              <a:buNone/>
              <a:defRPr sz="3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37CE6-32D0-7346-937B-352480632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400" y="6356350"/>
            <a:ext cx="2743200" cy="365125"/>
          </a:xfrm>
        </p:spPr>
        <p:txBody>
          <a:bodyPr/>
          <a:lstStyle/>
          <a:p>
            <a:fld id="{A1EFA830-C739-C143-8EE5-C59067B935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044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BDBD0-3219-4544-9234-A1CDD168B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924A2A-C443-DB45-83CE-0F500AE89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7F425-37D7-B941-9D0E-D9BDEBA4E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A830-C739-C143-8EE5-C59067B9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818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E0C034-27D2-2945-BAC9-F0F1EB3BA7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E2BAE6-A8D7-A144-ABB8-37943C9F0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F832B-F0F5-C94B-890A-DFF9A2068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A830-C739-C143-8EE5-C59067B9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40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381E3-649F-6B4B-A30A-794022A30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3152F-0659-B543-B8E8-73A3BFC8E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C05F1B-D310-7941-A25F-8F24C5506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A830-C739-C143-8EE5-C59067B9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046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24264-2771-1A4F-B064-171B2A4CD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D606F1-2F65-E84B-AC67-BF552F74A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9D516-E382-2C4B-BDDB-9F26D075C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A830-C739-C143-8EE5-C59067B9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42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81C0D-CD85-C446-982D-034BC0073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47B38-01B2-8341-8E64-23D3E0D6FA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7BEECE-4655-B04A-A905-E78533EB09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2C53D4-925D-6B4C-9923-FF3173A1C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A830-C739-C143-8EE5-C59067B9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109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0B30D-221B-A34D-A9C1-CCB6C0661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56229E-BAC0-8049-8CE6-11B7227BC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1AA0B5-2368-C342-92E4-DD4E2CEA53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CDC0A3-DC62-4A40-BAD8-A0F2F2DE2B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1BA5C4-ADF3-9246-94BC-8BCBBB160F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AC9B2F-4E33-564D-8079-4B55DDE5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A830-C739-C143-8EE5-C59067B9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21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A3C03-0CCD-9C40-8F32-801C8642B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917912-6823-314B-86D1-C0E256F52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A830-C739-C143-8EE5-C59067B9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07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92C4A-CEBB-9E47-A41B-0C8D80A4E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A830-C739-C143-8EE5-C59067B9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42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5EC17-1EFC-6245-AC4B-BC401ADB7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4E7C5-50E5-CD4C-B0A9-F0ABF99DF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F47A24-B7B4-614B-AC83-1344A7142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3682F1-7809-0142-964D-276F1A595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A830-C739-C143-8EE5-C59067B9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614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E7052-CE21-3143-93FD-54640D1F3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764E7B-E17B-824B-BE51-B85A3E6609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AAF059-3A57-5145-AF1D-0589BA5F31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333E41-528E-9842-8F79-5B7AD80C4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EFA830-C739-C143-8EE5-C59067B93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56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A20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93B19C00-AF17-8D40-A40E-1C932CDB7D5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5000"/>
          </a:blip>
          <a:stretch>
            <a:fillRect/>
          </a:stretch>
        </p:blipFill>
        <p:spPr>
          <a:xfrm>
            <a:off x="-549949" y="3429000"/>
            <a:ext cx="5896517" cy="388634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AEC473-0C54-3F47-A785-40257AF79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346462-0448-5245-AC0C-3D47AFFE7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BB052-E70C-0A41-8B2E-DE9EBA867B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877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1">
                <a:solidFill>
                  <a:schemeClr val="tx1">
                    <a:tint val="75000"/>
                  </a:schemeClr>
                </a:solidFill>
                <a:latin typeface="Proxima Nova Light" panose="02000506030000020004" pitchFamily="2" charset="77"/>
              </a:defRPr>
            </a:lvl1pPr>
          </a:lstStyle>
          <a:p>
            <a:r>
              <a:rPr lang="en-US" dirty="0"/>
              <a:t>Slide S:</a:t>
            </a:r>
            <a:fld id="{A1EFA830-C739-C143-8EE5-C59067B935A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picture containing sitting, meter&#10;&#10;Description automatically generated">
            <a:extLst>
              <a:ext uri="{FF2B5EF4-FFF2-40B4-BE49-F238E27FC236}">
                <a16:creationId xmlns:a16="http://schemas.microsoft.com/office/drawing/2014/main" id="{331ED5AA-A57F-E447-BC6B-791DA9AA256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268912" y="6356350"/>
            <a:ext cx="1774317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053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1" kern="1200">
          <a:solidFill>
            <a:srgbClr val="00A6A9"/>
          </a:solidFill>
          <a:latin typeface="Lato Medium" panose="020F0502020204030203" pitchFamily="34" charset="0"/>
          <a:ea typeface="Lato Medium" panose="020F0502020204030203" pitchFamily="34" charset="0"/>
          <a:cs typeface="Lato Medium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1" kern="1200">
          <a:solidFill>
            <a:schemeClr val="bg1"/>
          </a:solidFill>
          <a:latin typeface="Proxima Nova Light" panose="02000506030000020004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1" kern="1200">
          <a:solidFill>
            <a:schemeClr val="bg1"/>
          </a:solidFill>
          <a:latin typeface="Proxima Nova Light" panose="02000506030000020004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1" kern="1200">
          <a:solidFill>
            <a:schemeClr val="bg1"/>
          </a:solidFill>
          <a:latin typeface="Proxima Nova Light" panose="02000506030000020004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1" kern="1200">
          <a:solidFill>
            <a:schemeClr val="bg1"/>
          </a:solidFill>
          <a:latin typeface="Proxima Nova Light" panose="02000506030000020004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1" kern="1200">
          <a:solidFill>
            <a:schemeClr val="bg1"/>
          </a:solidFill>
          <a:latin typeface="Proxima Nova Light" panose="02000506030000020004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6BF_kaM5YfA?start=4&amp;feature=oembed" TargetMode="Externa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0" descr="A sunset over a body of water&#10;&#10;Description automatically generated">
            <a:extLst>
              <a:ext uri="{FF2B5EF4-FFF2-40B4-BE49-F238E27FC236}">
                <a16:creationId xmlns:a16="http://schemas.microsoft.com/office/drawing/2014/main" id="{D2F82B2B-8153-A840-A510-FDF2415F1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79" y="1"/>
            <a:ext cx="12205079" cy="6857999"/>
          </a:xfrm>
          <a:prstGeom prst="rect">
            <a:avLst/>
          </a:prstGeom>
        </p:spPr>
      </p:pic>
      <p:pic>
        <p:nvPicPr>
          <p:cNvPr id="9" name="Content Placeholder 9" descr="A close up of a logo&#10;&#10;Description automatically generated">
            <a:extLst>
              <a:ext uri="{FF2B5EF4-FFF2-40B4-BE49-F238E27FC236}">
                <a16:creationId xmlns:a16="http://schemas.microsoft.com/office/drawing/2014/main" id="{828419E0-30A0-B24F-9A88-E61CEC9DC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61" y="0"/>
            <a:ext cx="86867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CF0F16-A5E4-404B-872D-2379C9BF75D6}"/>
              </a:ext>
            </a:extLst>
          </p:cNvPr>
          <p:cNvSpPr txBox="1"/>
          <p:nvPr/>
        </p:nvSpPr>
        <p:spPr>
          <a:xfrm>
            <a:off x="449943" y="587828"/>
            <a:ext cx="7569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500" i="1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Session 5</a:t>
            </a:r>
          </a:p>
          <a:p>
            <a:r>
              <a:rPr lang="en-GB" sz="4500" i="1" dirty="0">
                <a:solidFill>
                  <a:schemeClr val="bg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Creating Safer Churches</a:t>
            </a:r>
          </a:p>
        </p:txBody>
      </p:sp>
      <p:pic>
        <p:nvPicPr>
          <p:cNvPr id="8" name="Picture 7" descr="A picture containing sitting, meter&#10;&#10;Description automatically generated">
            <a:extLst>
              <a:ext uri="{FF2B5EF4-FFF2-40B4-BE49-F238E27FC236}">
                <a16:creationId xmlns:a16="http://schemas.microsoft.com/office/drawing/2014/main" id="{DBBDBFEC-239D-CC4A-89CD-C2C283D98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8483" y="5887813"/>
            <a:ext cx="3105002" cy="63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3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9737F-1BB1-914B-B5D9-123820A2C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S4:</a:t>
            </a:r>
            <a:fld id="{A1EFA830-C739-C143-8EE5-C59067B935A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315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FB057-8B37-A04E-93F4-39F833132E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999" y="1808782"/>
            <a:ext cx="10414001" cy="2387600"/>
          </a:xfrm>
        </p:spPr>
        <p:txBody>
          <a:bodyPr>
            <a:noAutofit/>
          </a:bodyPr>
          <a:lstStyle/>
          <a:p>
            <a:r>
              <a:rPr lang="en-GB" dirty="0"/>
              <a:t>Jesus said: “My God My God why have you forsaken me”</a:t>
            </a:r>
            <a:br>
              <a:rPr lang="en-GB" dirty="0"/>
            </a:br>
            <a:br>
              <a:rPr lang="en-GB" dirty="0"/>
            </a:br>
            <a:r>
              <a:rPr lang="en-GB" sz="3000" dirty="0">
                <a:solidFill>
                  <a:schemeClr val="bg1"/>
                </a:solidFill>
                <a:latin typeface="Proxima Nova Light" panose="02000506030000020004" pitchFamily="2" charset="77"/>
              </a:rPr>
              <a:t>Matthew 27:46 &amp; Mark 15:34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9737F-1BB1-914B-B5D9-123820A2C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S5:</a:t>
            </a:r>
            <a:fld id="{A1EFA830-C739-C143-8EE5-C59067B935A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740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FE34A-FC53-F84A-9079-448300C985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20217"/>
            <a:ext cx="9144000" cy="1107849"/>
          </a:xfrm>
        </p:spPr>
        <p:txBody>
          <a:bodyPr/>
          <a:lstStyle/>
          <a:p>
            <a:r>
              <a:rPr lang="en-GB" dirty="0"/>
              <a:t>Prayer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3FB2E-646E-D84D-B0F4-7D8A872C3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S5:</a:t>
            </a:r>
            <a:fld id="{A1EFA830-C739-C143-8EE5-C59067B935A6}" type="slidenum">
              <a:rPr lang="en-US" smtClean="0"/>
              <a:t>11</a:t>
            </a:fld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DE45A73-567E-BB47-B63C-397C295ED3FC}"/>
              </a:ext>
            </a:extLst>
          </p:cNvPr>
          <p:cNvSpPr txBox="1">
            <a:spLocks/>
          </p:cNvSpPr>
          <p:nvPr/>
        </p:nvSpPr>
        <p:spPr>
          <a:xfrm>
            <a:off x="1524000" y="1830403"/>
            <a:ext cx="9144000" cy="5237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 b="0" i="1" kern="1200">
                <a:solidFill>
                  <a:srgbClr val="E79932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1" kern="1200">
                <a:solidFill>
                  <a:srgbClr val="E79932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1" kern="1200">
                <a:solidFill>
                  <a:srgbClr val="E79932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1" kern="1200">
                <a:solidFill>
                  <a:srgbClr val="E79932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1" kern="1200">
                <a:solidFill>
                  <a:srgbClr val="E79932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Help us O God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To build safer spaces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In your church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and in the community</a:t>
            </a:r>
          </a:p>
          <a:p>
            <a:r>
              <a:rPr lang="en-GB" dirty="0">
                <a:solidFill>
                  <a:schemeClr val="bg1"/>
                </a:solidFill>
              </a:rPr>
              <a:t>Open our eyes to the needs of those who are vulnerable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- the neglected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- the bruised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- the misjudged </a:t>
            </a:r>
          </a:p>
        </p:txBody>
      </p:sp>
    </p:spTree>
    <p:extLst>
      <p:ext uri="{BB962C8B-B14F-4D97-AF65-F5344CB8AC3E}">
        <p14:creationId xmlns:p14="http://schemas.microsoft.com/office/powerpoint/2010/main" val="2262327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3FB2E-646E-D84D-B0F4-7D8A872C3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S5:</a:t>
            </a:r>
            <a:fld id="{A1EFA830-C739-C143-8EE5-C59067B935A6}" type="slidenum">
              <a:rPr lang="en-US" smtClean="0"/>
              <a:t>12</a:t>
            </a:fld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DE45A73-567E-BB47-B63C-397C295ED3FC}"/>
              </a:ext>
            </a:extLst>
          </p:cNvPr>
          <p:cNvSpPr txBox="1">
            <a:spLocks/>
          </p:cNvSpPr>
          <p:nvPr/>
        </p:nvSpPr>
        <p:spPr>
          <a:xfrm>
            <a:off x="1524000" y="1484313"/>
            <a:ext cx="9144000" cy="52371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 b="0" i="1" kern="1200">
                <a:solidFill>
                  <a:srgbClr val="E79932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1" kern="1200">
                <a:solidFill>
                  <a:srgbClr val="E79932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1" kern="1200">
                <a:solidFill>
                  <a:srgbClr val="E79932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1" kern="1200">
                <a:solidFill>
                  <a:srgbClr val="E79932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1" kern="1200">
                <a:solidFill>
                  <a:srgbClr val="E79932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</a:rPr>
              <a:t>Open our ears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to the stories Less often heard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about how people live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And kindle in us through the story of salvation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Such  love grace and generosity of spirit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As Christ has shown toward us.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Let Christ’s cry from the cross not be in vain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Let no-one,  because of the church, feel abandoned or forsaken.</a:t>
            </a:r>
          </a:p>
          <a:p>
            <a:r>
              <a:rPr lang="en-GB" dirty="0">
                <a:solidFill>
                  <a:srgbClr val="00A6A9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  <a:t>AMEN</a:t>
            </a:r>
          </a:p>
        </p:txBody>
      </p:sp>
    </p:spTree>
    <p:extLst>
      <p:ext uri="{BB962C8B-B14F-4D97-AF65-F5344CB8AC3E}">
        <p14:creationId xmlns:p14="http://schemas.microsoft.com/office/powerpoint/2010/main" val="3350730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FE34A-FC53-F84A-9079-448300C985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3999"/>
            <a:ext cx="9144000" cy="1107849"/>
          </a:xfrm>
        </p:spPr>
        <p:txBody>
          <a:bodyPr/>
          <a:lstStyle/>
          <a:p>
            <a:r>
              <a:rPr lang="en-GB" dirty="0"/>
              <a:t>Closing Song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A0641A-B400-454D-BFCC-2AB3BF3C47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590903"/>
            <a:ext cx="9535886" cy="4765447"/>
          </a:xfrm>
        </p:spPr>
        <p:txBody>
          <a:bodyPr>
            <a:noAutofit/>
          </a:bodyPr>
          <a:lstStyle/>
          <a:p>
            <a:r>
              <a:rPr lang="en-GB" dirty="0"/>
              <a:t>Let us build a house where love can dwell</a:t>
            </a:r>
            <a:br>
              <a:rPr lang="en-GB" dirty="0"/>
            </a:br>
            <a:r>
              <a:rPr lang="en-GB" dirty="0"/>
              <a:t>and all can safely live, </a:t>
            </a:r>
            <a:br>
              <a:rPr lang="en-GB" dirty="0"/>
            </a:br>
            <a:r>
              <a:rPr lang="en-GB" dirty="0"/>
              <a:t>A place where saints and children tell</a:t>
            </a:r>
            <a:br>
              <a:rPr lang="en-GB" dirty="0"/>
            </a:br>
            <a:r>
              <a:rPr lang="en-GB" dirty="0"/>
              <a:t>how hearts learn to forgive.</a:t>
            </a:r>
            <a:br>
              <a:rPr lang="en-GB" dirty="0"/>
            </a:br>
            <a:r>
              <a:rPr lang="en-GB" dirty="0"/>
              <a:t>Built of hopes and dreams and visions,</a:t>
            </a:r>
            <a:br>
              <a:rPr lang="en-GB" dirty="0"/>
            </a:br>
            <a:r>
              <a:rPr lang="en-GB" dirty="0"/>
              <a:t>rock of faith and vault of grace; </a:t>
            </a:r>
            <a:br>
              <a:rPr lang="en-GB" dirty="0"/>
            </a:br>
            <a:r>
              <a:rPr lang="en-GB" dirty="0"/>
              <a:t>Here the love of Christ shall end divisions: </a:t>
            </a:r>
            <a:br>
              <a:rPr lang="en-GB" dirty="0"/>
            </a:br>
            <a:r>
              <a:rPr lang="en-GB" dirty="0"/>
              <a:t>All are welcome, all are welcome,</a:t>
            </a:r>
            <a:br>
              <a:rPr lang="en-GB" dirty="0"/>
            </a:br>
            <a:r>
              <a:rPr lang="en-GB" dirty="0"/>
              <a:t>All are welcome in this place. All are welcome, all are welcome,</a:t>
            </a:r>
            <a:br>
              <a:rPr lang="en-GB" dirty="0"/>
            </a:br>
            <a:r>
              <a:rPr lang="en-GB" dirty="0"/>
              <a:t>All are welcome in this place.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3FB2E-646E-D84D-B0F4-7D8A872C3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S5:</a:t>
            </a:r>
            <a:fld id="{A1EFA830-C739-C143-8EE5-C59067B935A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9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DA0641A-B400-454D-BFCC-2AB3BF3C47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177368"/>
            <a:ext cx="8273143" cy="5544107"/>
          </a:xfrm>
        </p:spPr>
        <p:txBody>
          <a:bodyPr>
            <a:noAutofit/>
          </a:bodyPr>
          <a:lstStyle/>
          <a:p>
            <a:r>
              <a:rPr lang="en-GB" dirty="0"/>
              <a:t>Let us build a house where prophets speak,</a:t>
            </a:r>
            <a:br>
              <a:rPr lang="en-GB" dirty="0"/>
            </a:br>
            <a:r>
              <a:rPr lang="en-GB" dirty="0"/>
              <a:t>and words are strong and true, </a:t>
            </a:r>
            <a:br>
              <a:rPr lang="en-GB" dirty="0"/>
            </a:br>
            <a:r>
              <a:rPr lang="en-GB" dirty="0"/>
              <a:t>Where all God’s children dare to seek</a:t>
            </a:r>
            <a:br>
              <a:rPr lang="en-GB" dirty="0"/>
            </a:br>
            <a:r>
              <a:rPr lang="en-GB" dirty="0"/>
              <a:t>To dream God’s reign anew.</a:t>
            </a:r>
            <a:br>
              <a:rPr lang="en-GB" dirty="0"/>
            </a:br>
            <a:r>
              <a:rPr lang="en-GB" dirty="0"/>
              <a:t>Here the cross shall stand as witness</a:t>
            </a:r>
            <a:br>
              <a:rPr lang="en-GB" dirty="0"/>
            </a:br>
            <a:r>
              <a:rPr lang="en-GB" dirty="0"/>
              <a:t>and as symbol of God’s grace;</a:t>
            </a:r>
            <a:br>
              <a:rPr lang="en-GB" dirty="0"/>
            </a:br>
            <a:r>
              <a:rPr lang="en-GB" dirty="0"/>
              <a:t>Here as one we claim the faith of Jesus: </a:t>
            </a:r>
            <a:br>
              <a:rPr lang="en-GB" dirty="0"/>
            </a:br>
            <a:r>
              <a:rPr lang="en-GB" dirty="0"/>
              <a:t>All are welcome, all are welcome,</a:t>
            </a:r>
            <a:br>
              <a:rPr lang="en-GB" dirty="0"/>
            </a:br>
            <a:r>
              <a:rPr lang="en-GB" dirty="0"/>
              <a:t>All are welcome in this place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3FB2E-646E-D84D-B0F4-7D8A872C3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S5:</a:t>
            </a:r>
            <a:fld id="{A1EFA830-C739-C143-8EE5-C59067B935A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893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DA0641A-B400-454D-BFCC-2AB3BF3C47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1178307"/>
            <a:ext cx="8882743" cy="4980364"/>
          </a:xfrm>
        </p:spPr>
        <p:txBody>
          <a:bodyPr>
            <a:noAutofit/>
          </a:bodyPr>
          <a:lstStyle/>
          <a:p>
            <a:r>
              <a:rPr lang="en-GB" dirty="0"/>
              <a:t>Let us build a house where love is found</a:t>
            </a:r>
            <a:br>
              <a:rPr lang="en-GB" dirty="0"/>
            </a:br>
            <a:r>
              <a:rPr lang="en-GB" dirty="0"/>
              <a:t>in water, wine and wheat: </a:t>
            </a:r>
            <a:br>
              <a:rPr lang="en-GB" dirty="0"/>
            </a:br>
            <a:r>
              <a:rPr lang="en-GB" dirty="0"/>
              <a:t>A banquet hall on holy ground</a:t>
            </a:r>
            <a:br>
              <a:rPr lang="en-GB" dirty="0"/>
            </a:br>
            <a:r>
              <a:rPr lang="en-GB" dirty="0"/>
              <a:t>where peace and justice meet. </a:t>
            </a:r>
            <a:br>
              <a:rPr lang="en-GB" dirty="0"/>
            </a:br>
            <a:r>
              <a:rPr lang="en-GB" dirty="0"/>
              <a:t>Here the love of God, through Jesus,</a:t>
            </a:r>
            <a:br>
              <a:rPr lang="en-GB" dirty="0"/>
            </a:br>
            <a:r>
              <a:rPr lang="en-GB" dirty="0"/>
              <a:t>is revealed in time and space; </a:t>
            </a:r>
            <a:br>
              <a:rPr lang="en-GB" dirty="0"/>
            </a:br>
            <a:r>
              <a:rPr lang="en-GB" dirty="0"/>
              <a:t>As we share in Christ the feast that frees us.</a:t>
            </a:r>
            <a:br>
              <a:rPr lang="en-GB" dirty="0"/>
            </a:br>
            <a:r>
              <a:rPr lang="en-GB" dirty="0"/>
              <a:t>All are welcome, all are welcome,</a:t>
            </a:r>
            <a:br>
              <a:rPr lang="en-GB" dirty="0"/>
            </a:br>
            <a:r>
              <a:rPr lang="en-GB" dirty="0"/>
              <a:t>All are welcome in this place.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3FB2E-646E-D84D-B0F4-7D8A872C3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S5:</a:t>
            </a:r>
            <a:fld id="{A1EFA830-C739-C143-8EE5-C59067B935A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0189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church&#10;&#10;Description automatically generated">
            <a:extLst>
              <a:ext uri="{FF2B5EF4-FFF2-40B4-BE49-F238E27FC236}">
                <a16:creationId xmlns:a16="http://schemas.microsoft.com/office/drawing/2014/main" id="{A784AB19-70E7-054C-82FA-EFDB90631C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87" b="176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picture containing sitting, meter&#10;&#10;Description automatically generated">
            <a:extLst>
              <a:ext uri="{FF2B5EF4-FFF2-40B4-BE49-F238E27FC236}">
                <a16:creationId xmlns:a16="http://schemas.microsoft.com/office/drawing/2014/main" id="{DBBDBFEC-239D-CC4A-89CD-C2C283D98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8483" y="5887813"/>
            <a:ext cx="3105002" cy="638958"/>
          </a:xfrm>
          <a:prstGeom prst="rect">
            <a:avLst/>
          </a:prstGeom>
        </p:spPr>
      </p:pic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DF46924D-9DB7-0341-A20A-C8895D089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400" y="6356350"/>
            <a:ext cx="2743200" cy="365125"/>
          </a:xfrm>
        </p:spPr>
        <p:txBody>
          <a:bodyPr/>
          <a:lstStyle/>
          <a:p>
            <a:r>
              <a:rPr lang="en-US" dirty="0"/>
              <a:t>S5:</a:t>
            </a:r>
            <a:fld id="{A1EFA830-C739-C143-8EE5-C59067B935A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730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FB057-8B37-A04E-93F4-39F833132E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999" y="273278"/>
            <a:ext cx="10414001" cy="1395866"/>
          </a:xfrm>
        </p:spPr>
        <p:txBody>
          <a:bodyPr>
            <a:noAutofit/>
          </a:bodyPr>
          <a:lstStyle/>
          <a:p>
            <a:r>
              <a:rPr lang="en-GB" dirty="0"/>
              <a:t>A Covenant Prayer:</a:t>
            </a:r>
            <a:br>
              <a:rPr lang="en-GB" dirty="0"/>
            </a:br>
            <a:r>
              <a:rPr lang="en-GB" dirty="0"/>
              <a:t>For Creating Sanctuary Together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67978A-3A39-054D-B386-69F52EB1AD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999" y="2214901"/>
            <a:ext cx="10414001" cy="4853556"/>
          </a:xfrm>
        </p:spPr>
        <p:txBody>
          <a:bodyPr>
            <a:noAutofit/>
          </a:bodyPr>
          <a:lstStyle/>
          <a:p>
            <a:r>
              <a:rPr lang="en-GB" dirty="0"/>
              <a:t>Gracious God </a:t>
            </a:r>
            <a:br>
              <a:rPr lang="en-GB" dirty="0"/>
            </a:br>
            <a:r>
              <a:rPr lang="en-GB" dirty="0"/>
              <a:t>Under the shadow of your wings </a:t>
            </a:r>
            <a:br>
              <a:rPr lang="en-GB" dirty="0"/>
            </a:br>
            <a:r>
              <a:rPr lang="en-GB" dirty="0"/>
              <a:t>We find welcome embrace and compassionate love, </a:t>
            </a:r>
            <a:br>
              <a:rPr lang="en-GB" dirty="0"/>
            </a:br>
            <a:r>
              <a:rPr lang="en-GB" dirty="0"/>
              <a:t>And in the coming of your son amongst us, </a:t>
            </a:r>
            <a:br>
              <a:rPr lang="en-GB" dirty="0"/>
            </a:br>
            <a:r>
              <a:rPr lang="en-GB" dirty="0"/>
              <a:t>We encounter the outstretched arms of Love without limits.</a:t>
            </a:r>
          </a:p>
          <a:p>
            <a:r>
              <a:rPr lang="en-GB" dirty="0"/>
              <a:t>Help us to be your covenant people</a:t>
            </a:r>
            <a:br>
              <a:rPr lang="en-GB" dirty="0"/>
            </a:br>
            <a:r>
              <a:rPr lang="en-GB" dirty="0"/>
              <a:t>Reaching out to one another </a:t>
            </a:r>
            <a:br>
              <a:rPr lang="en-GB" dirty="0"/>
            </a:br>
            <a:r>
              <a:rPr lang="en-GB" dirty="0"/>
              <a:t>As Christ has reached out to us.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9737F-1BB1-914B-B5D9-123820A2C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S5:</a:t>
            </a:r>
            <a:fld id="{A1EFA830-C739-C143-8EE5-C59067B935A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103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9737F-1BB1-914B-B5D9-123820A2C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S5:</a:t>
            </a:r>
            <a:fld id="{A1EFA830-C739-C143-8EE5-C59067B935A6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9FB52B1-3119-4940-B663-ADB7D78A1374}"/>
              </a:ext>
            </a:extLst>
          </p:cNvPr>
          <p:cNvSpPr txBox="1">
            <a:spLocks/>
          </p:cNvSpPr>
          <p:nvPr/>
        </p:nvSpPr>
        <p:spPr>
          <a:xfrm>
            <a:off x="888999" y="351427"/>
            <a:ext cx="10414001" cy="43240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 b="0" i="1" kern="1200">
                <a:solidFill>
                  <a:schemeClr val="bg1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1" kern="1200">
                <a:solidFill>
                  <a:schemeClr val="bg1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1" kern="1200">
                <a:solidFill>
                  <a:schemeClr val="bg1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1" kern="1200">
                <a:solidFill>
                  <a:schemeClr val="bg1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1" kern="1200">
                <a:solidFill>
                  <a:schemeClr val="bg1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/>
              <a:t>As we journey together </a:t>
            </a:r>
            <a:br>
              <a:rPr lang="en-GB"/>
            </a:br>
            <a:r>
              <a:rPr lang="en-GB"/>
              <a:t>Help us  </a:t>
            </a:r>
            <a:br>
              <a:rPr lang="en-GB"/>
            </a:br>
            <a:r>
              <a:rPr lang="en-GB"/>
              <a:t>To be treated with care </a:t>
            </a:r>
            <a:br>
              <a:rPr lang="en-GB"/>
            </a:br>
            <a:r>
              <a:rPr lang="en-GB"/>
              <a:t>And met with love </a:t>
            </a:r>
          </a:p>
          <a:p>
            <a:r>
              <a:rPr lang="en-GB"/>
              <a:t>To listen to the voices of those least heard </a:t>
            </a:r>
            <a:br>
              <a:rPr lang="en-GB"/>
            </a:br>
            <a:r>
              <a:rPr lang="en-GB"/>
              <a:t>And encourage  all views to be respected</a:t>
            </a:r>
            <a:br>
              <a:rPr lang="en-GB"/>
            </a:br>
            <a:r>
              <a:rPr lang="en-GB"/>
              <a:t>To seek to be genuine and honest</a:t>
            </a:r>
            <a:br>
              <a:rPr lang="en-GB"/>
            </a:br>
            <a:r>
              <a:rPr lang="en-GB"/>
              <a:t>And not speak in ways that cause harm </a:t>
            </a:r>
          </a:p>
          <a:p>
            <a:r>
              <a:rPr lang="en-GB"/>
              <a:t>To hold each other’s stories  in confidence </a:t>
            </a:r>
            <a:br>
              <a:rPr lang="en-GB"/>
            </a:br>
            <a:r>
              <a:rPr lang="en-GB"/>
              <a:t>And exercise grace in our words and actions.</a:t>
            </a:r>
          </a:p>
          <a:p>
            <a:r>
              <a:rPr lang="en-GB"/>
              <a:t>When disturbed or confused,</a:t>
            </a:r>
            <a:br>
              <a:rPr lang="en-GB"/>
            </a:br>
            <a:r>
              <a:rPr lang="en-GB"/>
              <a:t>To seek understanding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5279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D67978A-3A39-054D-B386-69F52EB1AD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8999" y="1010214"/>
            <a:ext cx="10414001" cy="4324011"/>
          </a:xfrm>
        </p:spPr>
        <p:txBody>
          <a:bodyPr>
            <a:noAutofit/>
          </a:bodyPr>
          <a:lstStyle/>
          <a:p>
            <a:r>
              <a:rPr lang="en-GB" dirty="0"/>
              <a:t>When challenged or moved</a:t>
            </a:r>
            <a:br>
              <a:rPr lang="en-GB" dirty="0"/>
            </a:br>
            <a:r>
              <a:rPr lang="en-GB" dirty="0"/>
              <a:t>To embrace the learning </a:t>
            </a:r>
          </a:p>
          <a:p>
            <a:r>
              <a:rPr lang="en-GB" dirty="0"/>
              <a:t>Help us on this journey to be strangers no longer, </a:t>
            </a:r>
            <a:br>
              <a:rPr lang="en-GB" dirty="0"/>
            </a:br>
            <a:r>
              <a:rPr lang="en-GB" dirty="0"/>
              <a:t>But pilgrims on the way</a:t>
            </a:r>
            <a:br>
              <a:rPr lang="en-GB" dirty="0"/>
            </a:br>
            <a:r>
              <a:rPr lang="en-GB" dirty="0"/>
              <a:t>For the sake of Jesus </a:t>
            </a:r>
            <a:br>
              <a:rPr lang="en-GB" dirty="0"/>
            </a:br>
            <a:r>
              <a:rPr lang="en-GB" dirty="0"/>
              <a:t>Who walks with us, </a:t>
            </a:r>
            <a:br>
              <a:rPr lang="en-GB" dirty="0"/>
            </a:br>
            <a:r>
              <a:rPr lang="en-GB" dirty="0"/>
              <a:t>breaks bread for us to share,</a:t>
            </a:r>
            <a:br>
              <a:rPr lang="en-GB" dirty="0"/>
            </a:br>
            <a:r>
              <a:rPr lang="en-GB" dirty="0"/>
              <a:t>and opens our eyes.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9737F-1BB1-914B-B5D9-123820A2C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S5:</a:t>
            </a:r>
            <a:fld id="{A1EFA830-C739-C143-8EE5-C59067B935A6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536B4B6-E645-D54A-873C-05E250F8F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999" y="4565539"/>
            <a:ext cx="10414001" cy="915872"/>
          </a:xfrm>
        </p:spPr>
        <p:txBody>
          <a:bodyPr>
            <a:noAutofit/>
          </a:bodyPr>
          <a:lstStyle/>
          <a:p>
            <a:r>
              <a:rPr lang="en-GB" sz="3000" dirty="0"/>
              <a:t>AMEN</a:t>
            </a:r>
          </a:p>
        </p:txBody>
      </p:sp>
    </p:spTree>
    <p:extLst>
      <p:ext uri="{BB962C8B-B14F-4D97-AF65-F5344CB8AC3E}">
        <p14:creationId xmlns:p14="http://schemas.microsoft.com/office/powerpoint/2010/main" val="4082423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9737F-1BB1-914B-B5D9-123820A2C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S5:</a:t>
            </a:r>
            <a:fld id="{A1EFA830-C739-C143-8EE5-C59067B935A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529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5D702-86F0-DD45-88E1-474E89026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51105"/>
            <a:ext cx="9144000" cy="987552"/>
          </a:xfrm>
        </p:spPr>
        <p:txBody>
          <a:bodyPr>
            <a:normAutofit/>
          </a:bodyPr>
          <a:lstStyle/>
          <a:p>
            <a:r>
              <a:rPr lang="en-US" dirty="0"/>
              <a:t>Hidden Cultures…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23E839-C841-6C4B-A768-492142542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759430"/>
            <a:ext cx="8007752" cy="4230469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Are there people who sit in particular places in the church?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What is the church’s most popular biscuit?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Are there any phrases that are said most Sunday mornings?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What is the favourite event in the church calendar?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F2EF25-0992-5C41-BDF3-88C6AC3B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S5:</a:t>
            </a:r>
            <a:fld id="{A1EFA830-C739-C143-8EE5-C59067B935A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5649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9737F-1BB1-914B-B5D9-123820A2C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S5:</a:t>
            </a:r>
            <a:fld id="{A1EFA830-C739-C143-8EE5-C59067B935A6}" type="slidenum">
              <a:rPr lang="en-US" smtClean="0"/>
              <a:t>6</a:t>
            </a:fld>
            <a:endParaRPr lang="en-US" dirty="0"/>
          </a:p>
        </p:txBody>
      </p:sp>
      <p:pic>
        <p:nvPicPr>
          <p:cNvPr id="3" name="Online Media 2" descr="Creating Safer Cultures">
            <a:hlinkClick r:id="" action="ppaction://media"/>
            <a:extLst>
              <a:ext uri="{FF2B5EF4-FFF2-40B4-BE49-F238E27FC236}">
                <a16:creationId xmlns:a16="http://schemas.microsoft.com/office/drawing/2014/main" id="{BF2814E7-D2A4-CB4F-A83F-78099E621B2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-78059" y="-11151"/>
            <a:ext cx="12281210" cy="690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3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78BF9-3D37-084A-AFE6-4460B2E806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618" y="2086878"/>
            <a:ext cx="3281902" cy="2387600"/>
          </a:xfrm>
        </p:spPr>
        <p:txBody>
          <a:bodyPr>
            <a:normAutofit/>
          </a:bodyPr>
          <a:lstStyle/>
          <a:p>
            <a:r>
              <a:rPr lang="en-GB" sz="2500" dirty="0"/>
              <a:t>Characteristics of a healthy Christian Culture</a:t>
            </a:r>
            <a:br>
              <a:rPr lang="en-GB" sz="2500" dirty="0"/>
            </a:br>
            <a:br>
              <a:rPr lang="en-GB" sz="2500" dirty="0"/>
            </a:br>
            <a:r>
              <a:rPr lang="en-GB" sz="1500" dirty="0"/>
              <a:t>(Oakley &amp; Humphreys, 2019)</a:t>
            </a:r>
            <a:br>
              <a:rPr lang="en-GB" sz="2500" dirty="0"/>
            </a:br>
            <a:endParaRPr lang="en-US" sz="25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CC30A6-C860-3B4A-8360-6957F55A2F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1646" y="928286"/>
            <a:ext cx="6937094" cy="414378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bg1"/>
                </a:solidFill>
              </a:rPr>
              <a:t>Safeguarding as a foundation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5DB73-29F0-8445-A73F-A06C4EABE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S5:</a:t>
            </a:r>
            <a:fld id="{A1EFA830-C739-C143-8EE5-C59067B935A6}" type="slidenum">
              <a:rPr lang="en-US" smtClean="0"/>
              <a:t>7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0259BCA-BFF0-864A-8043-FCEE0714578D}"/>
              </a:ext>
            </a:extLst>
          </p:cNvPr>
          <p:cNvSpPr txBox="1">
            <a:spLocks/>
          </p:cNvSpPr>
          <p:nvPr/>
        </p:nvSpPr>
        <p:spPr>
          <a:xfrm>
            <a:off x="4581646" y="1546705"/>
            <a:ext cx="6937094" cy="4143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 b="0" i="1" kern="1200">
                <a:solidFill>
                  <a:srgbClr val="E79932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1" kern="1200">
                <a:solidFill>
                  <a:srgbClr val="E79932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1" kern="1200">
                <a:solidFill>
                  <a:srgbClr val="E79932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1" kern="1200">
                <a:solidFill>
                  <a:srgbClr val="E79932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1" kern="1200">
                <a:solidFill>
                  <a:srgbClr val="E79932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bg1"/>
                </a:solidFill>
              </a:rPr>
              <a:t>Respects, values and nurtures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F6B6001-5BDF-8B4C-BEF2-643923319646}"/>
              </a:ext>
            </a:extLst>
          </p:cNvPr>
          <p:cNvSpPr txBox="1">
            <a:spLocks/>
          </p:cNvSpPr>
          <p:nvPr/>
        </p:nvSpPr>
        <p:spPr>
          <a:xfrm>
            <a:off x="4581646" y="2165124"/>
            <a:ext cx="7610354" cy="4143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 b="0" i="1" kern="1200">
                <a:solidFill>
                  <a:srgbClr val="E79932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1" kern="1200">
                <a:solidFill>
                  <a:srgbClr val="E79932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1" kern="1200">
                <a:solidFill>
                  <a:srgbClr val="E79932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1" kern="1200">
                <a:solidFill>
                  <a:srgbClr val="E79932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1" kern="1200">
                <a:solidFill>
                  <a:srgbClr val="E79932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bg1"/>
                </a:solidFill>
              </a:rPr>
              <a:t>Guides and empowers through biblical teaching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AC3AF21-1774-FA46-91C1-C1C052A287EB}"/>
              </a:ext>
            </a:extLst>
          </p:cNvPr>
          <p:cNvSpPr txBox="1">
            <a:spLocks/>
          </p:cNvSpPr>
          <p:nvPr/>
        </p:nvSpPr>
        <p:spPr>
          <a:xfrm>
            <a:off x="4581646" y="2783543"/>
            <a:ext cx="6937094" cy="4143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 b="0" i="1" kern="1200">
                <a:solidFill>
                  <a:srgbClr val="E79932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1" kern="1200">
                <a:solidFill>
                  <a:srgbClr val="E79932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1" kern="1200">
                <a:solidFill>
                  <a:srgbClr val="E79932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1" kern="1200">
                <a:solidFill>
                  <a:srgbClr val="E79932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1" kern="1200">
                <a:solidFill>
                  <a:srgbClr val="E79932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bg1"/>
                </a:solidFill>
              </a:rPr>
              <a:t>Nurturing and nurtured leadership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C7B7ED1-F831-0D4C-BE68-82A41D7B8D7E}"/>
              </a:ext>
            </a:extLst>
          </p:cNvPr>
          <p:cNvSpPr txBox="1">
            <a:spLocks/>
          </p:cNvSpPr>
          <p:nvPr/>
        </p:nvSpPr>
        <p:spPr>
          <a:xfrm>
            <a:off x="4581646" y="3401962"/>
            <a:ext cx="6937094" cy="4143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 b="0" i="1" kern="1200">
                <a:solidFill>
                  <a:srgbClr val="E79932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1" kern="1200">
                <a:solidFill>
                  <a:srgbClr val="E79932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1" kern="1200">
                <a:solidFill>
                  <a:srgbClr val="E79932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1" kern="1200">
                <a:solidFill>
                  <a:srgbClr val="E79932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1" kern="1200">
                <a:solidFill>
                  <a:srgbClr val="E79932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bg1"/>
                </a:solidFill>
              </a:rPr>
              <a:t>Values ‘whole life’ services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027DD4F-437F-5141-AF65-1C0530C36A40}"/>
              </a:ext>
            </a:extLst>
          </p:cNvPr>
          <p:cNvSpPr txBox="1">
            <a:spLocks/>
          </p:cNvSpPr>
          <p:nvPr/>
        </p:nvSpPr>
        <p:spPr>
          <a:xfrm>
            <a:off x="4581646" y="4020381"/>
            <a:ext cx="6937094" cy="4143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 b="0" i="1" kern="1200">
                <a:solidFill>
                  <a:srgbClr val="E79932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1" kern="1200">
                <a:solidFill>
                  <a:srgbClr val="E79932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1" kern="1200">
                <a:solidFill>
                  <a:srgbClr val="E79932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1" kern="1200">
                <a:solidFill>
                  <a:srgbClr val="E79932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1" kern="1200">
                <a:solidFill>
                  <a:srgbClr val="E79932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bg1"/>
                </a:solidFill>
              </a:rPr>
              <a:t>Healthy accountability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378A4F7-ECEB-6248-9435-93DC89205A98}"/>
              </a:ext>
            </a:extLst>
          </p:cNvPr>
          <p:cNvSpPr txBox="1">
            <a:spLocks/>
          </p:cNvSpPr>
          <p:nvPr/>
        </p:nvSpPr>
        <p:spPr>
          <a:xfrm>
            <a:off x="4581646" y="4638800"/>
            <a:ext cx="6937094" cy="4143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 b="0" i="1" kern="1200">
                <a:solidFill>
                  <a:srgbClr val="E79932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1" kern="1200">
                <a:solidFill>
                  <a:srgbClr val="E79932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1" kern="1200">
                <a:solidFill>
                  <a:srgbClr val="E79932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1" kern="1200">
                <a:solidFill>
                  <a:srgbClr val="E79932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1" kern="1200">
                <a:solidFill>
                  <a:srgbClr val="E79932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bg1"/>
                </a:solidFill>
              </a:rPr>
              <a:t>Models inclusion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F0CFDE2-5512-6B43-BC2B-2F924F64270D}"/>
              </a:ext>
            </a:extLst>
          </p:cNvPr>
          <p:cNvSpPr txBox="1">
            <a:spLocks/>
          </p:cNvSpPr>
          <p:nvPr/>
        </p:nvSpPr>
        <p:spPr>
          <a:xfrm>
            <a:off x="4581646" y="5257217"/>
            <a:ext cx="6937094" cy="4143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None/>
              <a:defRPr sz="3000" b="0" i="1" kern="1200">
                <a:solidFill>
                  <a:srgbClr val="E79932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1" kern="1200">
                <a:solidFill>
                  <a:srgbClr val="E79932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1" kern="1200">
                <a:solidFill>
                  <a:srgbClr val="E79932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1" kern="1200">
                <a:solidFill>
                  <a:srgbClr val="E79932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1" kern="1200">
                <a:solidFill>
                  <a:srgbClr val="E79932"/>
                </a:solidFill>
                <a:latin typeface="Proxima Nova Light" panose="02000506030000020004" pitchFamily="2" charset="77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bg1"/>
                </a:solidFill>
              </a:rPr>
              <a:t>Guides behaviour but respects choices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05E191E-DFAD-0D48-99FA-3A395A861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4501" y="1030145"/>
            <a:ext cx="549646" cy="450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19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5D702-86F0-DD45-88E1-474E89026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51105"/>
            <a:ext cx="9144000" cy="987552"/>
          </a:xfrm>
        </p:spPr>
        <p:txBody>
          <a:bodyPr>
            <a:normAutofit/>
          </a:bodyPr>
          <a:lstStyle/>
          <a:p>
            <a:r>
              <a:rPr lang="en-US" dirty="0"/>
              <a:t>Reflect on the </a:t>
            </a:r>
            <a:r>
              <a:rPr lang="en-US"/>
              <a:t>following questions</a:t>
            </a:r>
            <a:r>
              <a:rPr lang="en-US" dirty="0"/>
              <a:t>…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23E839-C841-6C4B-A768-4921425429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933050"/>
            <a:ext cx="9329057" cy="4230469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What does it feel like when we know we are safe, valued and respected?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How far do we reflect the hallmarks of a healthy culture in our church and in our community?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How does this kind of culture help to keep people safe, including those who identify as members of the LGBT+ community? 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Are there areas in which we do not reflect these?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F2EF25-0992-5C41-BDF3-88C6AC3B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S5:</a:t>
            </a:r>
            <a:fld id="{A1EFA830-C739-C143-8EE5-C59067B935A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9563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</TotalTime>
  <Words>807</Words>
  <Application>Microsoft Macintosh PowerPoint</Application>
  <PresentationFormat>Widescreen</PresentationFormat>
  <Paragraphs>61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Lato Medium</vt:lpstr>
      <vt:lpstr>Proxima Nova Light</vt:lpstr>
      <vt:lpstr>Calibri</vt:lpstr>
      <vt:lpstr>Arial</vt:lpstr>
      <vt:lpstr>Office Theme</vt:lpstr>
      <vt:lpstr>PowerPoint Presentation</vt:lpstr>
      <vt:lpstr>A Covenant Prayer: For Creating Sanctuary Together</vt:lpstr>
      <vt:lpstr>PowerPoint Presentation</vt:lpstr>
      <vt:lpstr>AMEN</vt:lpstr>
      <vt:lpstr>PowerPoint Presentation</vt:lpstr>
      <vt:lpstr>Hidden Cultures…</vt:lpstr>
      <vt:lpstr>PowerPoint Presentation</vt:lpstr>
      <vt:lpstr>Characteristics of a healthy Christian Culture  (Oakley &amp; Humphreys, 2019) </vt:lpstr>
      <vt:lpstr>Reflect on the following questions…</vt:lpstr>
      <vt:lpstr>PowerPoint Presentation</vt:lpstr>
      <vt:lpstr>Jesus said: “My God My God why have you forsaken me”  Matthew 27:46 &amp; Mark 15:34</vt:lpstr>
      <vt:lpstr>Prayer</vt:lpstr>
      <vt:lpstr>PowerPoint Presentation</vt:lpstr>
      <vt:lpstr>Closing Song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Chalke</dc:creator>
  <cp:lastModifiedBy>Daniel Chalke</cp:lastModifiedBy>
  <cp:revision>56</cp:revision>
  <dcterms:created xsi:type="dcterms:W3CDTF">2020-02-12T09:53:35Z</dcterms:created>
  <dcterms:modified xsi:type="dcterms:W3CDTF">2020-02-26T11:53:49Z</dcterms:modified>
</cp:coreProperties>
</file>