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embedTrueTypeFonts="1" autoCompressPictures="0">
  <p:sldMasterIdLst>
    <p:sldMasterId id="2147483648" r:id="rId1"/>
  </p:sldMasterIdLst>
  <p:notesMasterIdLst>
    <p:notesMasterId r:id="rId33"/>
  </p:notesMasterIdLst>
  <p:sldIdLst>
    <p:sldId id="256" r:id="rId2"/>
    <p:sldId id="265" r:id="rId3"/>
    <p:sldId id="266" r:id="rId4"/>
    <p:sldId id="267" r:id="rId5"/>
    <p:sldId id="280" r:id="rId6"/>
    <p:sldId id="257" r:id="rId7"/>
    <p:sldId id="281" r:id="rId8"/>
    <p:sldId id="282" r:id="rId9"/>
    <p:sldId id="283" r:id="rId10"/>
    <p:sldId id="284" r:id="rId11"/>
    <p:sldId id="303" r:id="rId12"/>
    <p:sldId id="286" r:id="rId13"/>
    <p:sldId id="305" r:id="rId14"/>
    <p:sldId id="288" r:id="rId15"/>
    <p:sldId id="304" r:id="rId16"/>
    <p:sldId id="290" r:id="rId17"/>
    <p:sldId id="258" r:id="rId18"/>
    <p:sldId id="261" r:id="rId19"/>
    <p:sldId id="259" r:id="rId20"/>
    <p:sldId id="291" r:id="rId21"/>
    <p:sldId id="293" r:id="rId22"/>
    <p:sldId id="306" r:id="rId23"/>
    <p:sldId id="294" r:id="rId24"/>
    <p:sldId id="295" r:id="rId25"/>
    <p:sldId id="296" r:id="rId26"/>
    <p:sldId id="298" r:id="rId27"/>
    <p:sldId id="297" r:id="rId28"/>
    <p:sldId id="299" r:id="rId29"/>
    <p:sldId id="300" r:id="rId30"/>
    <p:sldId id="301" r:id="rId31"/>
    <p:sldId id="302" r:id="rId32"/>
  </p:sldIdLst>
  <p:sldSz cx="12192000" cy="6858000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Lato Medium" panose="020F0502020204030203" pitchFamily="34" charset="0"/>
      <p:regular r:id="rId38"/>
      <p:italic r:id="rId39"/>
    </p:embeddedFont>
    <p:embeddedFont>
      <p:font typeface="Proxima Nova Light" panose="02000506030000020004" pitchFamily="2" charset="77"/>
      <p:regular r:id="rId40"/>
      <p:bold r:id="rId41"/>
      <p:italic r:id="rId42"/>
      <p:bold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KsxZ2URC1MYf9CMK+dUR+Q==" hashData="jeMeeDWsg17Sx7LB+1KiMkxvahccUiRjYCeSfttm/tRO7u4u2S20R4DUADADtoZA/xuNcBYB/4k105iH8po5cQ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9932"/>
    <a:srgbClr val="00A6A9"/>
    <a:srgbClr val="5A2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624"/>
    <p:restoredTop sz="96292"/>
  </p:normalViewPr>
  <p:slideViewPr>
    <p:cSldViewPr snapToGrid="0" snapToObjects="1">
      <p:cViewPr varScale="1">
        <p:scale>
          <a:sx n="88" d="100"/>
          <a:sy n="88" d="100"/>
        </p:scale>
        <p:origin x="200" y="1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5B6FC7-40ED-8942-8D92-E845EFF7D13A}" type="datetimeFigureOut">
              <a:rPr lang="en-US" smtClean="0"/>
              <a:t>2/27/20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878162-ABE3-FA4F-AE6E-CA2911A42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809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Audio will start automatically.</a:t>
            </a:r>
          </a:p>
          <a:p>
            <a:endParaRPr lang="en-US" dirty="0"/>
          </a:p>
          <a:p>
            <a:r>
              <a:rPr lang="en-US" dirty="0"/>
              <a:t>If you are struggling to hear the story, please check that the volume is turned up on your computer and sound equipment.</a:t>
            </a:r>
          </a:p>
          <a:p>
            <a:endParaRPr lang="en-US" dirty="0"/>
          </a:p>
          <a:p>
            <a:r>
              <a:rPr lang="en-US" dirty="0"/>
              <a:t>The stories are also available from our website: </a:t>
            </a:r>
            <a:r>
              <a:rPr lang="en-US" dirty="0" err="1"/>
              <a:t>www.creatingsanctuary.org.uk</a:t>
            </a:r>
            <a:r>
              <a:rPr lang="en-US" dirty="0"/>
              <a:t>/session-2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78162-ABE3-FA4F-AE6E-CA2911A42C3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590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Audio will start automatically.</a:t>
            </a:r>
          </a:p>
          <a:p>
            <a:endParaRPr lang="en-US" dirty="0"/>
          </a:p>
          <a:p>
            <a:r>
              <a:rPr lang="en-US" dirty="0"/>
              <a:t>If you are struggling to hear the story, please check that the volume is turned up on your computer and sound equipment.</a:t>
            </a:r>
          </a:p>
          <a:p>
            <a:endParaRPr lang="en-US" dirty="0"/>
          </a:p>
          <a:p>
            <a:r>
              <a:rPr lang="en-US" dirty="0"/>
              <a:t>The stories are also available from our website: </a:t>
            </a:r>
            <a:r>
              <a:rPr lang="en-US" dirty="0" err="1"/>
              <a:t>www.creatingsanctuary.org.uk</a:t>
            </a:r>
            <a:r>
              <a:rPr lang="en-US" dirty="0"/>
              <a:t>/session-2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78162-ABE3-FA4F-AE6E-CA2911A42C3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7967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Audio will start automatically.</a:t>
            </a:r>
          </a:p>
          <a:p>
            <a:endParaRPr lang="en-US" dirty="0"/>
          </a:p>
          <a:p>
            <a:r>
              <a:rPr lang="en-US" dirty="0"/>
              <a:t>If you are struggling to hear the story, please check that the volume is turned up on your computer and sound equipment.</a:t>
            </a:r>
          </a:p>
          <a:p>
            <a:endParaRPr lang="en-US" dirty="0"/>
          </a:p>
          <a:p>
            <a:r>
              <a:rPr lang="en-US" dirty="0"/>
              <a:t>The stories are also available from our website: </a:t>
            </a:r>
            <a:r>
              <a:rPr lang="en-US" dirty="0" err="1"/>
              <a:t>www.creatingsanctuary.org.uk</a:t>
            </a:r>
            <a:r>
              <a:rPr lang="en-US" dirty="0"/>
              <a:t>/session-2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78162-ABE3-FA4F-AE6E-CA2911A42C3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3152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Audio will start automatically.</a:t>
            </a:r>
          </a:p>
          <a:p>
            <a:endParaRPr lang="en-US" dirty="0"/>
          </a:p>
          <a:p>
            <a:r>
              <a:rPr lang="en-US" dirty="0"/>
              <a:t>If you are struggling to hear the story, please check that the volume is turned up on your computer and sound equipment.</a:t>
            </a:r>
          </a:p>
          <a:p>
            <a:endParaRPr lang="en-US" dirty="0"/>
          </a:p>
          <a:p>
            <a:r>
              <a:rPr lang="en-US" dirty="0"/>
              <a:t>The stories are also available from our website: </a:t>
            </a:r>
            <a:r>
              <a:rPr lang="en-US" dirty="0" err="1"/>
              <a:t>www.creatingsanctuary.org.uk</a:t>
            </a:r>
            <a:r>
              <a:rPr lang="en-US" dirty="0"/>
              <a:t>/session-2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78162-ABE3-FA4F-AE6E-CA2911A42C3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9567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note - there are no audio files attached </a:t>
            </a:r>
            <a:r>
              <a:rPr lang="en-US"/>
              <a:t>to this PPT.</a:t>
            </a:r>
            <a:endParaRPr lang="en-US" dirty="0"/>
          </a:p>
          <a:p>
            <a:endParaRPr lang="en-US" dirty="0"/>
          </a:p>
          <a:p>
            <a:r>
              <a:rPr lang="en-US" dirty="0"/>
              <a:t>The stories are available from our website: </a:t>
            </a:r>
            <a:r>
              <a:rPr lang="en-US" dirty="0" err="1"/>
              <a:t>www.creatingsanctuary.org.uk</a:t>
            </a:r>
            <a:r>
              <a:rPr lang="en-US" dirty="0"/>
              <a:t>/session-2</a:t>
            </a:r>
          </a:p>
          <a:p>
            <a:endParaRPr lang="en-US" dirty="0"/>
          </a:p>
          <a:p>
            <a:r>
              <a:rPr lang="en-US" dirty="0"/>
              <a:t>There is also a larger version of this PPT with the stories embedded,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78162-ABE3-FA4F-AE6E-CA2911A42C3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2421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video will begin automatically. Before playing, please ensure you are connected to the internet.</a:t>
            </a:r>
          </a:p>
          <a:p>
            <a:endParaRPr lang="en-US" dirty="0"/>
          </a:p>
          <a:p>
            <a:r>
              <a:rPr lang="en-US" dirty="0"/>
              <a:t>The video is also available on our website: </a:t>
            </a:r>
            <a:r>
              <a:rPr lang="en-US" dirty="0" err="1"/>
              <a:t>www.creatingsanctuary.org.uk</a:t>
            </a:r>
            <a:r>
              <a:rPr lang="en-US" dirty="0"/>
              <a:t>/session-2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78162-ABE3-FA4F-AE6E-CA2911A42C3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099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5DDD5-BAF2-8643-86C5-9347CA5E80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07A553-6CF7-8049-B1F7-DA42ADF0BA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l">
              <a:spcAft>
                <a:spcPts val="1200"/>
              </a:spcAft>
              <a:buNone/>
              <a:defRPr sz="3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37CE6-32D0-7346-937B-352480632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2400" y="6356350"/>
            <a:ext cx="2743200" cy="365125"/>
          </a:xfrm>
        </p:spPr>
        <p:txBody>
          <a:bodyPr/>
          <a:lstStyle/>
          <a:p>
            <a:fld id="{A1EFA830-C739-C143-8EE5-C59067B935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044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BDBD0-3219-4544-9234-A1CDD168B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924A2A-C443-DB45-83CE-0F500AE890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7F425-37D7-B941-9D0E-D9BDEBA4E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A830-C739-C143-8EE5-C59067B93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818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E0C034-27D2-2945-BAC9-F0F1EB3BA7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E2BAE6-A8D7-A144-ABB8-37943C9F02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0F832B-F0F5-C94B-890A-DFF9A2068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A830-C739-C143-8EE5-C59067B93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040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381E3-649F-6B4B-A30A-794022A30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03152F-0659-B543-B8E8-73A3BFC8E6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C05F1B-D310-7941-A25F-8F24C5506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A830-C739-C143-8EE5-C59067B93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046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24264-2771-1A4F-B064-171B2A4CD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D606F1-2F65-E84B-AC67-BF552F74A7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69D516-E382-2C4B-BDDB-9F26D075C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A830-C739-C143-8EE5-C59067B93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242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81C0D-CD85-C446-982D-034BC0073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F47B38-01B2-8341-8E64-23D3E0D6FA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7BEECE-4655-B04A-A905-E78533EB09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2C53D4-925D-6B4C-9923-FF3173A1C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A830-C739-C143-8EE5-C59067B93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109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0B30D-221B-A34D-A9C1-CCB6C0661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56229E-BAC0-8049-8CE6-11B7227BCB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1AA0B5-2368-C342-92E4-DD4E2CEA53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CDC0A3-DC62-4A40-BAD8-A0F2F2DE2B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1BA5C4-ADF3-9246-94BC-8BCBBB160F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AC9B2F-4E33-564D-8079-4B55DDE59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A830-C739-C143-8EE5-C59067B93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621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A3C03-0CCD-9C40-8F32-801C8642B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917912-6823-314B-86D1-C0E256F52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A830-C739-C143-8EE5-C59067B93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707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092C4A-CEBB-9E47-A41B-0C8D80A4E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A830-C739-C143-8EE5-C59067B93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642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5EC17-1EFC-6245-AC4B-BC401ADB7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74E7C5-50E5-CD4C-B0A9-F0ABF99DF3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F47A24-B7B4-614B-AC83-1344A71422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3682F1-7809-0142-964D-276F1A595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A830-C739-C143-8EE5-C59067B93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614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E7052-CE21-3143-93FD-54640D1F3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764E7B-E17B-824B-BE51-B85A3E6609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AAF059-3A57-5145-AF1D-0589BA5F31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333E41-528E-9842-8F79-5B7AD80C4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A830-C739-C143-8EE5-C59067B93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756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20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93B19C00-AF17-8D40-A40E-1C932CDB7D5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5000"/>
          </a:blip>
          <a:stretch>
            <a:fillRect/>
          </a:stretch>
        </p:blipFill>
        <p:spPr>
          <a:xfrm>
            <a:off x="-549949" y="3429000"/>
            <a:ext cx="5896517" cy="388634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AEC473-0C54-3F47-A785-40257AF79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346462-0448-5245-AC0C-3D47AFFE78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BB052-E70C-0A41-8B2E-DE9EBA867B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877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1">
                <a:solidFill>
                  <a:schemeClr val="tx1">
                    <a:tint val="75000"/>
                  </a:schemeClr>
                </a:solidFill>
                <a:latin typeface="Proxima Nova Light" panose="02000506030000020004" pitchFamily="2" charset="77"/>
              </a:defRPr>
            </a:lvl1pPr>
          </a:lstStyle>
          <a:p>
            <a:r>
              <a:rPr lang="en-US" dirty="0"/>
              <a:t>Slide S:</a:t>
            </a:r>
            <a:fld id="{A1EFA830-C739-C143-8EE5-C59067B935A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A picture containing sitting, meter&#10;&#10;Description automatically generated">
            <a:extLst>
              <a:ext uri="{FF2B5EF4-FFF2-40B4-BE49-F238E27FC236}">
                <a16:creationId xmlns:a16="http://schemas.microsoft.com/office/drawing/2014/main" id="{331ED5AA-A57F-E447-BC6B-791DA9AA256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268912" y="6356350"/>
            <a:ext cx="1774317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053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1" kern="1200">
          <a:solidFill>
            <a:srgbClr val="00A6A9"/>
          </a:solidFill>
          <a:latin typeface="Lato Medium" panose="020F0502020204030203" pitchFamily="34" charset="0"/>
          <a:ea typeface="Lato Medium" panose="020F0502020204030203" pitchFamily="34" charset="0"/>
          <a:cs typeface="Lato Medium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1" kern="1200">
          <a:solidFill>
            <a:schemeClr val="bg1"/>
          </a:solidFill>
          <a:latin typeface="Proxima Nova Light" panose="02000506030000020004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1" kern="1200">
          <a:solidFill>
            <a:schemeClr val="bg1"/>
          </a:solidFill>
          <a:latin typeface="Proxima Nova Light" panose="02000506030000020004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1" kern="1200">
          <a:solidFill>
            <a:schemeClr val="bg1"/>
          </a:solidFill>
          <a:latin typeface="Proxima Nova Light" panose="02000506030000020004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1" kern="1200">
          <a:solidFill>
            <a:schemeClr val="bg1"/>
          </a:solidFill>
          <a:latin typeface="Proxima Nova Light" panose="02000506030000020004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1" kern="1200">
          <a:solidFill>
            <a:schemeClr val="bg1"/>
          </a:solidFill>
          <a:latin typeface="Proxima Nova Light" panose="02000506030000020004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8sSN-_UVpBo?feature=oembed" TargetMode="Externa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large white building&#10;&#10;Description automatically generated">
            <a:extLst>
              <a:ext uri="{FF2B5EF4-FFF2-40B4-BE49-F238E27FC236}">
                <a16:creationId xmlns:a16="http://schemas.microsoft.com/office/drawing/2014/main" id="{F43AD109-D4F5-5543-AB6E-5C9A52177E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75" b="2325"/>
          <a:stretch/>
        </p:blipFill>
        <p:spPr>
          <a:xfrm>
            <a:off x="-3559" y="0"/>
            <a:ext cx="12192000" cy="6857999"/>
          </a:xfrm>
          <a:prstGeom prst="rect">
            <a:avLst/>
          </a:prstGeom>
        </p:spPr>
      </p:pic>
      <p:pic>
        <p:nvPicPr>
          <p:cNvPr id="7" name="Content Placeholder 9" descr="A close up of a logo&#10;&#10;Description automatically generated">
            <a:extLst>
              <a:ext uri="{FF2B5EF4-FFF2-40B4-BE49-F238E27FC236}">
                <a16:creationId xmlns:a16="http://schemas.microsoft.com/office/drawing/2014/main" id="{600274F4-BEAF-5F4A-AED0-D058F46D3C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61" y="0"/>
            <a:ext cx="868679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CF0F16-A5E4-404B-872D-2379C9BF75D6}"/>
              </a:ext>
            </a:extLst>
          </p:cNvPr>
          <p:cNvSpPr txBox="1"/>
          <p:nvPr/>
        </p:nvSpPr>
        <p:spPr>
          <a:xfrm>
            <a:off x="449943" y="587828"/>
            <a:ext cx="7569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500" i="1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Session 2</a:t>
            </a:r>
          </a:p>
          <a:p>
            <a:r>
              <a:rPr lang="en-GB" sz="4500" i="1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Listening Deeply to Stories</a:t>
            </a:r>
          </a:p>
        </p:txBody>
      </p:sp>
      <p:pic>
        <p:nvPicPr>
          <p:cNvPr id="8" name="Picture 7" descr="A picture containing sitting, meter&#10;&#10;Description automatically generated">
            <a:extLst>
              <a:ext uri="{FF2B5EF4-FFF2-40B4-BE49-F238E27FC236}">
                <a16:creationId xmlns:a16="http://schemas.microsoft.com/office/drawing/2014/main" id="{DBBDBFEC-239D-CC4A-89CD-C2C283D98D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8483" y="5887813"/>
            <a:ext cx="3105002" cy="63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131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FB057-8B37-A04E-93F4-39F833132E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8999" y="1122363"/>
            <a:ext cx="10414001" cy="2387600"/>
          </a:xfrm>
        </p:spPr>
        <p:txBody>
          <a:bodyPr>
            <a:noAutofit/>
          </a:bodyPr>
          <a:lstStyle/>
          <a:p>
            <a:pPr algn="l"/>
            <a:r>
              <a:rPr lang="en-GB" sz="4000" dirty="0"/>
              <a:t>Story 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D075C0-1ACE-E54D-AD5B-E8EA66024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S2:</a:t>
            </a:r>
            <a:fld id="{A1EFA830-C739-C143-8EE5-C59067B935A6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051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F0B0F9-E327-CD40-9708-C3126EEE1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S2:</a:t>
            </a:r>
            <a:fld id="{A1EFA830-C739-C143-8EE5-C59067B935A6}" type="slidenum">
              <a:rPr lang="en-US" smtClean="0"/>
              <a:t>10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F9A2627-A557-0240-8879-188D937D3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44574"/>
            <a:ext cx="10515600" cy="1325563"/>
          </a:xfrm>
        </p:spPr>
        <p:txBody>
          <a:bodyPr/>
          <a:lstStyle/>
          <a:p>
            <a:r>
              <a:rPr lang="en-US" dirty="0"/>
              <a:t>Small group questions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79E0A0FA-DF89-6042-AAA4-680EF9F2D0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70137"/>
            <a:ext cx="10515600" cy="4351338"/>
          </a:xfrm>
        </p:spPr>
        <p:txBody>
          <a:bodyPr>
            <a:noAutofit/>
          </a:bodyPr>
          <a:lstStyle/>
          <a:p>
            <a:r>
              <a:rPr lang="en-GB" sz="3500" dirty="0"/>
              <a:t>What thoughts do you have about this story?</a:t>
            </a:r>
          </a:p>
          <a:p>
            <a:r>
              <a:rPr lang="en-GB" sz="3500" dirty="0"/>
              <a:t>What impact has the story had on you?</a:t>
            </a:r>
          </a:p>
          <a:p>
            <a:r>
              <a:rPr lang="en-GB" sz="3500" dirty="0"/>
              <a:t>What feelings do you have?</a:t>
            </a:r>
          </a:p>
          <a:p>
            <a:r>
              <a:rPr lang="en-GB" sz="3500" dirty="0"/>
              <a:t>What questions are you left with?</a:t>
            </a:r>
          </a:p>
        </p:txBody>
      </p:sp>
    </p:spTree>
    <p:extLst>
      <p:ext uri="{BB962C8B-B14F-4D97-AF65-F5344CB8AC3E}">
        <p14:creationId xmlns:p14="http://schemas.microsoft.com/office/powerpoint/2010/main" val="19965650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FB057-8B37-A04E-93F4-39F833132E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8999" y="1122363"/>
            <a:ext cx="10414001" cy="2387600"/>
          </a:xfrm>
        </p:spPr>
        <p:txBody>
          <a:bodyPr>
            <a:noAutofit/>
          </a:bodyPr>
          <a:lstStyle/>
          <a:p>
            <a:pPr algn="l"/>
            <a:r>
              <a:rPr lang="en-GB" sz="4000" dirty="0"/>
              <a:t>Story 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D075C0-1ACE-E54D-AD5B-E8EA66024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S2:</a:t>
            </a:r>
            <a:fld id="{A1EFA830-C739-C143-8EE5-C59067B935A6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6131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F0B0F9-E327-CD40-9708-C3126EEE1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S2:</a:t>
            </a:r>
            <a:fld id="{A1EFA830-C739-C143-8EE5-C59067B935A6}" type="slidenum">
              <a:rPr lang="en-US" smtClean="0"/>
              <a:t>12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F9A2627-A557-0240-8879-188D937D3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44574"/>
            <a:ext cx="10515600" cy="1325563"/>
          </a:xfrm>
        </p:spPr>
        <p:txBody>
          <a:bodyPr/>
          <a:lstStyle/>
          <a:p>
            <a:r>
              <a:rPr lang="en-US" dirty="0"/>
              <a:t>Small group questions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79E0A0FA-DF89-6042-AAA4-680EF9F2D0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70137"/>
            <a:ext cx="10515600" cy="4351338"/>
          </a:xfrm>
        </p:spPr>
        <p:txBody>
          <a:bodyPr>
            <a:noAutofit/>
          </a:bodyPr>
          <a:lstStyle/>
          <a:p>
            <a:r>
              <a:rPr lang="en-GB" sz="3500" dirty="0"/>
              <a:t>What thoughts do you have about this story?</a:t>
            </a:r>
          </a:p>
          <a:p>
            <a:r>
              <a:rPr lang="en-GB" sz="3500" dirty="0"/>
              <a:t>What impact has the story had on you?</a:t>
            </a:r>
          </a:p>
          <a:p>
            <a:r>
              <a:rPr lang="en-GB" sz="3500" dirty="0"/>
              <a:t>What feelings do you have?</a:t>
            </a:r>
          </a:p>
          <a:p>
            <a:r>
              <a:rPr lang="en-GB" sz="3500" dirty="0"/>
              <a:t>What questions are you left with?</a:t>
            </a:r>
          </a:p>
        </p:txBody>
      </p:sp>
    </p:spTree>
    <p:extLst>
      <p:ext uri="{BB962C8B-B14F-4D97-AF65-F5344CB8AC3E}">
        <p14:creationId xmlns:p14="http://schemas.microsoft.com/office/powerpoint/2010/main" val="8732823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FB057-8B37-A04E-93F4-39F833132E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8999" y="1122363"/>
            <a:ext cx="10414001" cy="2387600"/>
          </a:xfrm>
        </p:spPr>
        <p:txBody>
          <a:bodyPr>
            <a:noAutofit/>
          </a:bodyPr>
          <a:lstStyle/>
          <a:p>
            <a:pPr algn="l"/>
            <a:r>
              <a:rPr lang="en-GB" sz="4000" dirty="0"/>
              <a:t>Story 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D075C0-1ACE-E54D-AD5B-E8EA66024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S2:</a:t>
            </a:r>
            <a:fld id="{A1EFA830-C739-C143-8EE5-C59067B935A6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4735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F0B0F9-E327-CD40-9708-C3126EEE1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S2:</a:t>
            </a:r>
            <a:fld id="{A1EFA830-C739-C143-8EE5-C59067B935A6}" type="slidenum">
              <a:rPr lang="en-US" smtClean="0"/>
              <a:t>14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F9A2627-A557-0240-8879-188D937D3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44574"/>
            <a:ext cx="10515600" cy="1325563"/>
          </a:xfrm>
        </p:spPr>
        <p:txBody>
          <a:bodyPr/>
          <a:lstStyle/>
          <a:p>
            <a:r>
              <a:rPr lang="en-US" dirty="0"/>
              <a:t>Small group questions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79E0A0FA-DF89-6042-AAA4-680EF9F2D0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70137"/>
            <a:ext cx="10515600" cy="4351338"/>
          </a:xfrm>
        </p:spPr>
        <p:txBody>
          <a:bodyPr>
            <a:noAutofit/>
          </a:bodyPr>
          <a:lstStyle/>
          <a:p>
            <a:r>
              <a:rPr lang="en-GB" sz="3500" dirty="0"/>
              <a:t>What thoughts do you have about this story?</a:t>
            </a:r>
          </a:p>
          <a:p>
            <a:r>
              <a:rPr lang="en-GB" sz="3500" dirty="0"/>
              <a:t>What impact has the story had on you?</a:t>
            </a:r>
          </a:p>
          <a:p>
            <a:r>
              <a:rPr lang="en-GB" sz="3500" dirty="0"/>
              <a:t>What feelings do you have?</a:t>
            </a:r>
          </a:p>
          <a:p>
            <a:r>
              <a:rPr lang="en-GB" sz="3500" dirty="0"/>
              <a:t>What questions are you left with?</a:t>
            </a:r>
          </a:p>
        </p:txBody>
      </p:sp>
    </p:spTree>
    <p:extLst>
      <p:ext uri="{BB962C8B-B14F-4D97-AF65-F5344CB8AC3E}">
        <p14:creationId xmlns:p14="http://schemas.microsoft.com/office/powerpoint/2010/main" val="34875255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AFFB2-FFFA-0B4E-AC71-DA83AA7BE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043" y="2440668"/>
            <a:ext cx="10199914" cy="1325563"/>
          </a:xfrm>
        </p:spPr>
        <p:txBody>
          <a:bodyPr>
            <a:normAutofit fontScale="90000"/>
          </a:bodyPr>
          <a:lstStyle/>
          <a:p>
            <a:r>
              <a:rPr lang="en-GB" dirty="0"/>
              <a:t>What could we do to make our church(es) a safer place for each of the people whose stories we have heard.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F0B0F9-E327-CD40-9708-C3126EEE1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S2:</a:t>
            </a:r>
            <a:fld id="{A1EFA830-C739-C143-8EE5-C59067B935A6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82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E9737F-1BB1-914B-B5D9-123820A2C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S2:</a:t>
            </a:r>
            <a:fld id="{A1EFA830-C739-C143-8EE5-C59067B935A6}" type="slidenum">
              <a:rPr lang="en-US" smtClean="0"/>
              <a:t>16</a:t>
            </a:fld>
            <a:endParaRPr lang="en-US" dirty="0"/>
          </a:p>
        </p:txBody>
      </p:sp>
      <p:pic>
        <p:nvPicPr>
          <p:cNvPr id="3" name="Online Media 2" descr="Beyond Inclusion   Part One   Lizzie Lowe's Story">
            <a:hlinkClick r:id="" action="ppaction://media"/>
            <a:extLst>
              <a:ext uri="{FF2B5EF4-FFF2-40B4-BE49-F238E27FC236}">
                <a16:creationId xmlns:a16="http://schemas.microsoft.com/office/drawing/2014/main" id="{3077C966-69A1-4C42-B681-38F549A0ED7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-29028" y="-29028"/>
            <a:ext cx="12366171" cy="695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829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FB057-8B37-A04E-93F4-39F833132E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8999" y="1122364"/>
            <a:ext cx="10414001" cy="1395866"/>
          </a:xfrm>
        </p:spPr>
        <p:txBody>
          <a:bodyPr>
            <a:noAutofit/>
          </a:bodyPr>
          <a:lstStyle/>
          <a:p>
            <a:r>
              <a:rPr lang="en-GB" dirty="0"/>
              <a:t>Consider these questions posed by Nick </a:t>
            </a:r>
            <a:r>
              <a:rPr lang="en-GB" dirty="0" err="1"/>
              <a:t>Bundock</a:t>
            </a:r>
            <a:r>
              <a:rPr lang="en-GB" dirty="0"/>
              <a:t>, Lizzie’s Vicar:</a:t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E9737F-1BB1-914B-B5D9-123820A2C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S2:</a:t>
            </a:r>
            <a:fld id="{A1EFA830-C739-C143-8EE5-C59067B935A6}" type="slidenum">
              <a:rPr lang="en-US" smtClean="0"/>
              <a:t>17</a:t>
            </a:fld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B6195CE-61B1-AB4A-8F6E-901D7DEC17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9000" y="2397464"/>
            <a:ext cx="9330766" cy="4324011"/>
          </a:xfrm>
        </p:spPr>
        <p:txBody>
          <a:bodyPr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500" dirty="0"/>
              <a:t>Which part of this story is the most important part to you?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500" dirty="0"/>
              <a:t>Which part of this story is most relevant to your church?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500" dirty="0"/>
              <a:t>Might this story have ended differently had Lizzie been a member of your church?</a:t>
            </a:r>
          </a:p>
        </p:txBody>
      </p:sp>
    </p:spTree>
    <p:extLst>
      <p:ext uri="{BB962C8B-B14F-4D97-AF65-F5344CB8AC3E}">
        <p14:creationId xmlns:p14="http://schemas.microsoft.com/office/powerpoint/2010/main" val="10700485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E9737F-1BB1-914B-B5D9-123820A2C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S2:</a:t>
            </a:r>
            <a:fld id="{A1EFA830-C739-C143-8EE5-C59067B935A6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544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FB057-8B37-A04E-93F4-39F833132E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8999" y="273278"/>
            <a:ext cx="10414001" cy="1395866"/>
          </a:xfrm>
        </p:spPr>
        <p:txBody>
          <a:bodyPr>
            <a:noAutofit/>
          </a:bodyPr>
          <a:lstStyle/>
          <a:p>
            <a:r>
              <a:rPr lang="en-GB" dirty="0"/>
              <a:t>A Covenant Prayer:</a:t>
            </a:r>
            <a:br>
              <a:rPr lang="en-GB" dirty="0"/>
            </a:br>
            <a:r>
              <a:rPr lang="en-GB" dirty="0"/>
              <a:t>For Creating Sanctuary Together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67978A-3A39-054D-B386-69F52EB1AD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999" y="2214901"/>
            <a:ext cx="10414001" cy="4853556"/>
          </a:xfrm>
        </p:spPr>
        <p:txBody>
          <a:bodyPr>
            <a:noAutofit/>
          </a:bodyPr>
          <a:lstStyle/>
          <a:p>
            <a:r>
              <a:rPr lang="en-GB" dirty="0"/>
              <a:t>Gracious God </a:t>
            </a:r>
            <a:br>
              <a:rPr lang="en-GB" dirty="0"/>
            </a:br>
            <a:r>
              <a:rPr lang="en-GB" dirty="0"/>
              <a:t>Under the shadow of your wings </a:t>
            </a:r>
            <a:br>
              <a:rPr lang="en-GB" dirty="0"/>
            </a:br>
            <a:r>
              <a:rPr lang="en-GB" dirty="0"/>
              <a:t>We find welcome embrace and compassionate love, </a:t>
            </a:r>
            <a:br>
              <a:rPr lang="en-GB" dirty="0"/>
            </a:br>
            <a:r>
              <a:rPr lang="en-GB" dirty="0"/>
              <a:t>And in the coming of your son amongst us, </a:t>
            </a:r>
            <a:br>
              <a:rPr lang="en-GB" dirty="0"/>
            </a:br>
            <a:r>
              <a:rPr lang="en-GB" dirty="0"/>
              <a:t>We encounter the outstretched arms of Love without limits.</a:t>
            </a:r>
          </a:p>
          <a:p>
            <a:r>
              <a:rPr lang="en-GB" dirty="0"/>
              <a:t>Help us to be your covenant people</a:t>
            </a:r>
            <a:br>
              <a:rPr lang="en-GB" dirty="0"/>
            </a:br>
            <a:r>
              <a:rPr lang="en-GB" dirty="0"/>
              <a:t>Reaching out to one another </a:t>
            </a:r>
            <a:br>
              <a:rPr lang="en-GB" dirty="0"/>
            </a:br>
            <a:r>
              <a:rPr lang="en-GB" dirty="0"/>
              <a:t>As Christ has reached out to us.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E9737F-1BB1-914B-B5D9-123820A2C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S2:</a:t>
            </a:r>
            <a:fld id="{A1EFA830-C739-C143-8EE5-C59067B935A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1031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FB057-8B37-A04E-93F4-39F833132E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8999" y="1630362"/>
            <a:ext cx="10414001" cy="2387600"/>
          </a:xfrm>
        </p:spPr>
        <p:txBody>
          <a:bodyPr>
            <a:noAutofit/>
          </a:bodyPr>
          <a:lstStyle/>
          <a:p>
            <a:r>
              <a:rPr lang="en-GB" dirty="0"/>
              <a:t>“Today you will be with me in paradise.”</a:t>
            </a:r>
            <a:br>
              <a:rPr lang="en-GB" dirty="0"/>
            </a:br>
            <a:br>
              <a:rPr lang="en-GB" dirty="0"/>
            </a:br>
            <a:r>
              <a:rPr lang="en-GB" sz="3000" dirty="0">
                <a:solidFill>
                  <a:schemeClr val="bg1"/>
                </a:solidFill>
                <a:latin typeface="Proxima Nova Light" panose="02000506030000020004" pitchFamily="2" charset="77"/>
              </a:rPr>
              <a:t>Luke 23:43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E9737F-1BB1-914B-B5D9-123820A2C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S2:</a:t>
            </a:r>
            <a:fld id="{A1EFA830-C739-C143-8EE5-C59067B935A6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1124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FE34A-FC53-F84A-9079-448300C985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3999"/>
            <a:ext cx="9144000" cy="1107849"/>
          </a:xfrm>
        </p:spPr>
        <p:txBody>
          <a:bodyPr/>
          <a:lstStyle/>
          <a:p>
            <a:r>
              <a:rPr lang="en-GB" dirty="0"/>
              <a:t>Pause to Reflect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A0641A-B400-454D-BFCC-2AB3BF3C47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118550"/>
            <a:ext cx="9144000" cy="3460719"/>
          </a:xfrm>
        </p:spPr>
        <p:txBody>
          <a:bodyPr>
            <a:noAutofit/>
          </a:bodyPr>
          <a:lstStyle/>
          <a:p>
            <a:r>
              <a:rPr lang="en-US" sz="3500" dirty="0"/>
              <a:t>What does it mean today, for the harmed and the hurting to hear these words,</a:t>
            </a:r>
          </a:p>
          <a:p>
            <a:r>
              <a:rPr lang="en-US" sz="3500" dirty="0"/>
              <a:t>“Today you shall be with me in paradise.”?</a:t>
            </a:r>
          </a:p>
          <a:p>
            <a:endParaRPr lang="en-US" sz="3500" dirty="0"/>
          </a:p>
          <a:p>
            <a:br>
              <a:rPr lang="en-US" sz="3500" dirty="0"/>
            </a:br>
            <a:endParaRPr lang="en-US" sz="35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53FB2E-646E-D84D-B0F4-7D8A872C3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S2:</a:t>
            </a:r>
            <a:fld id="{A1EFA830-C739-C143-8EE5-C59067B935A6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666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DA0641A-B400-454D-BFCC-2AB3BF3C47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301675"/>
            <a:ext cx="9997440" cy="5054676"/>
          </a:xfrm>
        </p:spPr>
        <p:txBody>
          <a:bodyPr>
            <a:noAutofit/>
          </a:bodyPr>
          <a:lstStyle/>
          <a:p>
            <a:r>
              <a:rPr lang="en-US" sz="3500" b="1" dirty="0"/>
              <a:t>Paradise Now</a:t>
            </a:r>
          </a:p>
          <a:p>
            <a:r>
              <a:rPr lang="en-US" sz="3500" dirty="0"/>
              <a:t>In the pain of rejection</a:t>
            </a:r>
            <a:br>
              <a:rPr lang="en-US" sz="3500" dirty="0"/>
            </a:br>
            <a:r>
              <a:rPr lang="en-US" sz="3500" dirty="0"/>
              <a:t>Under the scrutiny of a graceless world</a:t>
            </a:r>
            <a:br>
              <a:rPr lang="en-US" sz="3500" dirty="0"/>
            </a:br>
            <a:r>
              <a:rPr lang="en-US" sz="3500" dirty="0"/>
              <a:t>In the night-time of my fear</a:t>
            </a:r>
          </a:p>
          <a:p>
            <a:r>
              <a:rPr lang="en-US" sz="3500" dirty="0"/>
              <a:t>Jesus’ words</a:t>
            </a:r>
            <a:br>
              <a:rPr lang="en-US" sz="3500" dirty="0"/>
            </a:br>
            <a:r>
              <a:rPr lang="en-US" sz="3500" dirty="0"/>
              <a:t>are balm to my brokenness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53FB2E-646E-D84D-B0F4-7D8A872C3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S2:</a:t>
            </a:r>
            <a:fld id="{A1EFA830-C739-C143-8EE5-C59067B935A6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4537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DA0641A-B400-454D-BFCC-2AB3BF3C47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301675"/>
            <a:ext cx="9997440" cy="5054676"/>
          </a:xfrm>
        </p:spPr>
        <p:txBody>
          <a:bodyPr>
            <a:noAutofit/>
          </a:bodyPr>
          <a:lstStyle/>
          <a:p>
            <a:r>
              <a:rPr lang="en-US" sz="3500" dirty="0"/>
              <a:t>When doubt and disappointment overshadow me</a:t>
            </a:r>
            <a:br>
              <a:rPr lang="en-US" sz="3500" dirty="0"/>
            </a:br>
            <a:r>
              <a:rPr lang="en-US" sz="3500" dirty="0"/>
              <a:t>fear and uncertainly consume me</a:t>
            </a:r>
            <a:br>
              <a:rPr lang="en-US" sz="3500" dirty="0"/>
            </a:br>
            <a:r>
              <a:rPr lang="en-US" sz="3500" dirty="0"/>
              <a:t>and friends no longer hear me</a:t>
            </a:r>
          </a:p>
          <a:p>
            <a:r>
              <a:rPr lang="en-US" sz="3500" dirty="0"/>
              <a:t>Jesus’ words</a:t>
            </a:r>
            <a:br>
              <a:rPr lang="en-US" sz="3500" dirty="0"/>
            </a:br>
            <a:r>
              <a:rPr lang="en-US" sz="3500" dirty="0"/>
              <a:t>calm my restlessness</a:t>
            </a:r>
          </a:p>
          <a:p>
            <a:r>
              <a:rPr lang="en-US" sz="3500" dirty="0"/>
              <a:t>When who I am is not understood</a:t>
            </a:r>
            <a:br>
              <a:rPr lang="en-US" sz="3500" dirty="0"/>
            </a:br>
            <a:r>
              <a:rPr lang="en-US" sz="3500" dirty="0"/>
              <a:t>or what I feel is not acknowledged</a:t>
            </a:r>
            <a:br>
              <a:rPr lang="en-US" sz="3500" dirty="0"/>
            </a:br>
            <a:r>
              <a:rPr lang="en-US" sz="3500" dirty="0"/>
              <a:t>When the body I inhabit is not loved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53FB2E-646E-D84D-B0F4-7D8A872C3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S2:</a:t>
            </a:r>
            <a:fld id="{A1EFA830-C739-C143-8EE5-C59067B935A6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2748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DA0641A-B400-454D-BFCC-2AB3BF3C47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268174"/>
            <a:ext cx="9144000" cy="4765447"/>
          </a:xfrm>
        </p:spPr>
        <p:txBody>
          <a:bodyPr>
            <a:noAutofit/>
          </a:bodyPr>
          <a:lstStyle/>
          <a:p>
            <a:r>
              <a:rPr lang="en-US" sz="3500" dirty="0"/>
              <a:t>Jesus’ words</a:t>
            </a:r>
            <a:br>
              <a:rPr lang="en-US" sz="3500" dirty="0"/>
            </a:br>
            <a:r>
              <a:rPr lang="en-US" sz="3500" dirty="0"/>
              <a:t>restore my humanity</a:t>
            </a:r>
          </a:p>
          <a:p>
            <a:r>
              <a:rPr lang="en-US" sz="3500" dirty="0"/>
              <a:t>Wherever the body of Christ</a:t>
            </a:r>
            <a:br>
              <a:rPr lang="en-US" sz="3500" dirty="0"/>
            </a:br>
            <a:r>
              <a:rPr lang="en-US" sz="3500" dirty="0"/>
              <a:t>Binds the wounds of the broken</a:t>
            </a:r>
            <a:br>
              <a:rPr lang="en-US" sz="3500" dirty="0"/>
            </a:br>
            <a:r>
              <a:rPr lang="en-US" sz="3500" dirty="0"/>
              <a:t>Comforts the restless</a:t>
            </a:r>
            <a:br>
              <a:rPr lang="en-US" sz="3500" dirty="0"/>
            </a:br>
            <a:r>
              <a:rPr lang="en-US" sz="3500" dirty="0"/>
              <a:t>Rescues and restores the rejected</a:t>
            </a:r>
          </a:p>
          <a:p>
            <a:r>
              <a:rPr lang="en-US" sz="3500" dirty="0"/>
              <a:t>Jesus’ promise</a:t>
            </a:r>
            <a:br>
              <a:rPr lang="en-US" sz="3500" dirty="0"/>
            </a:br>
            <a:r>
              <a:rPr lang="en-US" sz="3500" dirty="0"/>
              <a:t>comes alive - Paradise Now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53FB2E-646E-D84D-B0F4-7D8A872C3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S2:</a:t>
            </a:r>
            <a:fld id="{A1EFA830-C739-C143-8EE5-C59067B935A6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419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FE34A-FC53-F84A-9079-448300C985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3999"/>
            <a:ext cx="9144000" cy="1107849"/>
          </a:xfrm>
        </p:spPr>
        <p:txBody>
          <a:bodyPr/>
          <a:lstStyle/>
          <a:p>
            <a:r>
              <a:rPr lang="en-GB" dirty="0"/>
              <a:t>Prayer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A0641A-B400-454D-BFCC-2AB3BF3C47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690251"/>
            <a:ext cx="8804366" cy="4765447"/>
          </a:xfrm>
        </p:spPr>
        <p:txBody>
          <a:bodyPr>
            <a:noAutofit/>
          </a:bodyPr>
          <a:lstStyle/>
          <a:p>
            <a:r>
              <a:rPr lang="en-US" dirty="0"/>
              <a:t>Gracious God,</a:t>
            </a:r>
            <a:br>
              <a:rPr lang="en-US" dirty="0"/>
            </a:br>
            <a:r>
              <a:rPr lang="en-US" dirty="0"/>
              <a:t>We have listened to the stories,</a:t>
            </a:r>
            <a:br>
              <a:rPr lang="en-US" dirty="0"/>
            </a:br>
            <a:r>
              <a:rPr lang="en-US" dirty="0"/>
              <a:t>We have heard the pain caused by silence and indifference.</a:t>
            </a:r>
          </a:p>
          <a:p>
            <a:r>
              <a:rPr lang="en-US" dirty="0"/>
              <a:t>Help us to find the boldness to break our silences,</a:t>
            </a:r>
            <a:br>
              <a:rPr lang="en-US" dirty="0"/>
            </a:br>
            <a:r>
              <a:rPr lang="en-US" dirty="0"/>
              <a:t>To speak truth to power,</a:t>
            </a:r>
            <a:br>
              <a:rPr lang="en-US" dirty="0"/>
            </a:br>
            <a:r>
              <a:rPr lang="en-US" dirty="0"/>
              <a:t>To make the space so that voices within our community are heard,</a:t>
            </a:r>
            <a:br>
              <a:rPr lang="en-US" dirty="0"/>
            </a:br>
            <a:r>
              <a:rPr lang="en-US" dirty="0"/>
              <a:t>So we too can better reflect your love and welcome to all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53FB2E-646E-D84D-B0F4-7D8A872C3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S2:</a:t>
            </a:r>
            <a:fld id="{A1EFA830-C739-C143-8EE5-C59067B935A6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5113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FE34A-FC53-F84A-9079-448300C985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020457"/>
            <a:ext cx="9144000" cy="897390"/>
          </a:xfrm>
        </p:spPr>
        <p:txBody>
          <a:bodyPr>
            <a:normAutofit/>
          </a:bodyPr>
          <a:lstStyle/>
          <a:p>
            <a:r>
              <a:rPr lang="en-GB" sz="3000" dirty="0"/>
              <a:t>AMEN</a:t>
            </a:r>
            <a:endParaRPr lang="en-US" sz="3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A0641A-B400-454D-BFCC-2AB3BF3C47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984069"/>
            <a:ext cx="9318172" cy="5815873"/>
          </a:xfrm>
        </p:spPr>
        <p:txBody>
          <a:bodyPr>
            <a:noAutofit/>
          </a:bodyPr>
          <a:lstStyle/>
          <a:p>
            <a:r>
              <a:rPr lang="en-US" dirty="0"/>
              <a:t>On the cross ,</a:t>
            </a:r>
            <a:br>
              <a:rPr lang="en-US" dirty="0"/>
            </a:br>
            <a:r>
              <a:rPr lang="en-US" dirty="0"/>
              <a:t>Even through your pain and discomfort,</a:t>
            </a:r>
            <a:br>
              <a:rPr lang="en-US" dirty="0"/>
            </a:br>
            <a:r>
              <a:rPr lang="en-US" dirty="0"/>
              <a:t>You reached out to offer hope and life to others.</a:t>
            </a:r>
          </a:p>
          <a:p>
            <a:r>
              <a:rPr lang="en-US" dirty="0"/>
              <a:t>Give us courage and grace to exchange out judgements and prejudices,</a:t>
            </a:r>
            <a:br>
              <a:rPr lang="en-US" dirty="0"/>
            </a:br>
            <a:r>
              <a:rPr lang="en-US" dirty="0"/>
              <a:t>For your gracious love and compassion.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53FB2E-646E-D84D-B0F4-7D8A872C3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S2:</a:t>
            </a:r>
            <a:fld id="{A1EFA830-C739-C143-8EE5-C59067B935A6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4961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FE34A-FC53-F84A-9079-448300C985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3999"/>
            <a:ext cx="9144000" cy="1107849"/>
          </a:xfrm>
        </p:spPr>
        <p:txBody>
          <a:bodyPr/>
          <a:lstStyle/>
          <a:p>
            <a:r>
              <a:rPr lang="en-GB" dirty="0"/>
              <a:t>Closing Song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A0641A-B400-454D-BFCC-2AB3BF3C47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1903775"/>
            <a:ext cx="9980023" cy="4765447"/>
          </a:xfrm>
        </p:spPr>
        <p:txBody>
          <a:bodyPr>
            <a:noAutofit/>
          </a:bodyPr>
          <a:lstStyle/>
          <a:p>
            <a:r>
              <a:rPr lang="en-US" sz="3500" dirty="0"/>
              <a:t>Here in this place, new light is streaming,</a:t>
            </a:r>
            <a:br>
              <a:rPr lang="en-US" sz="3500" dirty="0"/>
            </a:br>
            <a:r>
              <a:rPr lang="en-US" sz="3500" dirty="0"/>
              <a:t>Now is the darkness vanished away.</a:t>
            </a:r>
            <a:br>
              <a:rPr lang="en-US" sz="3500" dirty="0"/>
            </a:br>
            <a:r>
              <a:rPr lang="en-US" sz="3500" dirty="0"/>
              <a:t>See, in this space, our fears and our </a:t>
            </a:r>
            <a:r>
              <a:rPr lang="en-US" sz="3500" dirty="0" err="1"/>
              <a:t>dreamings</a:t>
            </a:r>
            <a:r>
              <a:rPr lang="en-US" sz="3500" dirty="0"/>
              <a:t>,</a:t>
            </a:r>
            <a:br>
              <a:rPr lang="en-US" sz="3500" dirty="0"/>
            </a:br>
            <a:r>
              <a:rPr lang="en-US" sz="3500" dirty="0"/>
              <a:t>Brought here to you in the light of this day.</a:t>
            </a:r>
            <a:br>
              <a:rPr lang="en-US" sz="3500" dirty="0"/>
            </a:br>
            <a:r>
              <a:rPr lang="en-US" sz="3500" dirty="0"/>
              <a:t>Gather us in - the lost and forsaken,</a:t>
            </a:r>
            <a:br>
              <a:rPr lang="en-US" sz="3500" dirty="0"/>
            </a:br>
            <a:r>
              <a:rPr lang="en-US" sz="3500" dirty="0"/>
              <a:t>Gather us in - the blind and the lame.</a:t>
            </a:r>
            <a:br>
              <a:rPr lang="en-US" sz="3500" dirty="0"/>
            </a:br>
            <a:r>
              <a:rPr lang="en-US" sz="3500" dirty="0"/>
              <a:t>Call to us now, and we shall awaken,</a:t>
            </a:r>
            <a:br>
              <a:rPr lang="en-US" sz="3500" dirty="0"/>
            </a:br>
            <a:r>
              <a:rPr lang="en-US" sz="3500" dirty="0"/>
              <a:t>We shall arise at the sound of our name.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53FB2E-646E-D84D-B0F4-7D8A872C3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S2:</a:t>
            </a:r>
            <a:fld id="{A1EFA830-C739-C143-8EE5-C59067B935A6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3950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DA0641A-B400-454D-BFCC-2AB3BF3C47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455656"/>
            <a:ext cx="9144000" cy="5766191"/>
          </a:xfrm>
        </p:spPr>
        <p:txBody>
          <a:bodyPr>
            <a:noAutofit/>
          </a:bodyPr>
          <a:lstStyle/>
          <a:p>
            <a:r>
              <a:rPr lang="en-GB" sz="3500" dirty="0"/>
              <a:t>We are the young - our lives are a mystery,</a:t>
            </a:r>
            <a:br>
              <a:rPr lang="en-GB" sz="3500" dirty="0"/>
            </a:br>
            <a:r>
              <a:rPr lang="en-GB" sz="3500" dirty="0"/>
              <a:t>we are the old - who yearn for your face.</a:t>
            </a:r>
            <a:br>
              <a:rPr lang="en-GB" sz="3500" dirty="0"/>
            </a:br>
            <a:r>
              <a:rPr lang="en-GB" sz="3500" dirty="0"/>
              <a:t>We have been sung throughout all of history,</a:t>
            </a:r>
            <a:br>
              <a:rPr lang="en-GB" sz="3500" dirty="0"/>
            </a:br>
            <a:r>
              <a:rPr lang="en-GB" sz="3500" dirty="0"/>
              <a:t>Called to be light to the whole human race.</a:t>
            </a:r>
            <a:br>
              <a:rPr lang="en-GB" sz="3500" dirty="0"/>
            </a:br>
            <a:r>
              <a:rPr lang="en-GB" sz="3500" dirty="0"/>
              <a:t>Gather us in - the rich and the haughty,</a:t>
            </a:r>
            <a:br>
              <a:rPr lang="en-GB" sz="3500" dirty="0"/>
            </a:br>
            <a:r>
              <a:rPr lang="en-GB" sz="3500" dirty="0"/>
              <a:t>Gather us in - the proud and the strong.</a:t>
            </a:r>
            <a:br>
              <a:rPr lang="en-GB" sz="3500" dirty="0"/>
            </a:br>
            <a:r>
              <a:rPr lang="en-GB" sz="3500" dirty="0"/>
              <a:t>Give us a heart so meek and so lowly,</a:t>
            </a:r>
            <a:br>
              <a:rPr lang="en-GB" sz="3500" dirty="0"/>
            </a:br>
            <a:r>
              <a:rPr lang="en-GB" sz="3500" dirty="0"/>
              <a:t>Give us the courage to enter the song.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53FB2E-646E-D84D-B0F4-7D8A872C3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S2:</a:t>
            </a:r>
            <a:fld id="{A1EFA830-C739-C143-8EE5-C59067B935A6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5287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DA0641A-B400-454D-BFCC-2AB3BF3C47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455656"/>
            <a:ext cx="9840686" cy="5766191"/>
          </a:xfrm>
        </p:spPr>
        <p:txBody>
          <a:bodyPr>
            <a:noAutofit/>
          </a:bodyPr>
          <a:lstStyle/>
          <a:p>
            <a:r>
              <a:rPr lang="en-GB" sz="3500" dirty="0"/>
              <a:t>Here we will take the wine and the water,</a:t>
            </a:r>
            <a:br>
              <a:rPr lang="en-GB" sz="3500" dirty="0"/>
            </a:br>
            <a:r>
              <a:rPr lang="en-GB" sz="3500" dirty="0"/>
              <a:t>Here we will take the bread of new birth.</a:t>
            </a:r>
            <a:br>
              <a:rPr lang="en-GB" sz="3500" dirty="0"/>
            </a:br>
            <a:r>
              <a:rPr lang="en-GB" sz="3500" dirty="0"/>
              <a:t>Here you shall call your sons and your daughters,</a:t>
            </a:r>
            <a:br>
              <a:rPr lang="en-GB" sz="3500" dirty="0"/>
            </a:br>
            <a:r>
              <a:rPr lang="en-GB" sz="3500" dirty="0"/>
              <a:t>Call us anew to be salt for the earth.</a:t>
            </a:r>
            <a:br>
              <a:rPr lang="en-GB" sz="3500" dirty="0"/>
            </a:br>
            <a:r>
              <a:rPr lang="en-GB" sz="3500" dirty="0"/>
              <a:t>Give us to drink the wine of compassion,</a:t>
            </a:r>
            <a:br>
              <a:rPr lang="en-GB" sz="3500" dirty="0"/>
            </a:br>
            <a:r>
              <a:rPr lang="en-GB" sz="3500" dirty="0"/>
              <a:t>Give us to eat the bread that is you.</a:t>
            </a:r>
            <a:br>
              <a:rPr lang="en-GB" sz="3500" dirty="0"/>
            </a:br>
            <a:r>
              <a:rPr lang="en-GB" sz="3500" dirty="0"/>
              <a:t>Nourish us well, and teach us to fashion</a:t>
            </a:r>
            <a:br>
              <a:rPr lang="en-GB" sz="3500" dirty="0"/>
            </a:br>
            <a:r>
              <a:rPr lang="en-GB" sz="3500" dirty="0"/>
              <a:t>Lives that are holy and hearts that are true.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53FB2E-646E-D84D-B0F4-7D8A872C3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S2:</a:t>
            </a:r>
            <a:fld id="{A1EFA830-C739-C143-8EE5-C59067B935A6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6165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E9737F-1BB1-914B-B5D9-123820A2C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S2:</a:t>
            </a:r>
            <a:fld id="{A1EFA830-C739-C143-8EE5-C59067B935A6}" type="slidenum">
              <a:rPr lang="en-US" smtClean="0"/>
              <a:t>2</a:t>
            </a:fld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51A6C8AD-B298-BB4B-9344-08B51C632C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999" y="351427"/>
            <a:ext cx="10414001" cy="432401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GB" dirty="0"/>
              <a:t>As we journey together </a:t>
            </a:r>
            <a:br>
              <a:rPr lang="en-GB" dirty="0"/>
            </a:br>
            <a:r>
              <a:rPr lang="en-GB" dirty="0"/>
              <a:t>Help us  </a:t>
            </a:r>
            <a:br>
              <a:rPr lang="en-GB" dirty="0"/>
            </a:br>
            <a:r>
              <a:rPr lang="en-GB" dirty="0"/>
              <a:t>To be treated with care </a:t>
            </a:r>
            <a:br>
              <a:rPr lang="en-GB" dirty="0"/>
            </a:br>
            <a:r>
              <a:rPr lang="en-GB" dirty="0"/>
              <a:t>And met with love </a:t>
            </a:r>
          </a:p>
          <a:p>
            <a:r>
              <a:rPr lang="en-GB" dirty="0"/>
              <a:t>To listen to the voices of those least heard </a:t>
            </a:r>
            <a:br>
              <a:rPr lang="en-GB" dirty="0"/>
            </a:br>
            <a:r>
              <a:rPr lang="en-GB" dirty="0"/>
              <a:t>And encourage  all views to be respected</a:t>
            </a:r>
            <a:br>
              <a:rPr lang="en-GB" dirty="0"/>
            </a:br>
            <a:r>
              <a:rPr lang="en-GB" dirty="0"/>
              <a:t>To seek to be genuine and honest</a:t>
            </a:r>
            <a:br>
              <a:rPr lang="en-GB" dirty="0"/>
            </a:br>
            <a:r>
              <a:rPr lang="en-GB" dirty="0"/>
              <a:t>And not speak in ways that cause harm </a:t>
            </a:r>
          </a:p>
          <a:p>
            <a:r>
              <a:rPr lang="en-GB" dirty="0"/>
              <a:t>To hold each other’s stories  in confidence </a:t>
            </a:r>
            <a:br>
              <a:rPr lang="en-GB" dirty="0"/>
            </a:br>
            <a:r>
              <a:rPr lang="en-GB" dirty="0"/>
              <a:t>And exercise grace in our words and actions.</a:t>
            </a:r>
          </a:p>
          <a:p>
            <a:r>
              <a:rPr lang="en-GB" dirty="0"/>
              <a:t>When disturbed or confused,</a:t>
            </a:r>
            <a:br>
              <a:rPr lang="en-GB" dirty="0"/>
            </a:br>
            <a:r>
              <a:rPr lang="en-GB" dirty="0"/>
              <a:t>To seek understanding</a:t>
            </a:r>
          </a:p>
        </p:txBody>
      </p:sp>
    </p:spTree>
    <p:extLst>
      <p:ext uri="{BB962C8B-B14F-4D97-AF65-F5344CB8AC3E}">
        <p14:creationId xmlns:p14="http://schemas.microsoft.com/office/powerpoint/2010/main" val="24952790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53FB2E-646E-D84D-B0F4-7D8A872C3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S2:</a:t>
            </a:r>
            <a:fld id="{A1EFA830-C739-C143-8EE5-C59067B935A6}" type="slidenum">
              <a:rPr lang="en-US" smtClean="0"/>
              <a:t>29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9684EF6-AEE7-CE4A-9E34-A4A46F9CEE74}"/>
              </a:ext>
            </a:extLst>
          </p:cNvPr>
          <p:cNvSpPr txBox="1">
            <a:spLocks/>
          </p:cNvSpPr>
          <p:nvPr/>
        </p:nvSpPr>
        <p:spPr>
          <a:xfrm>
            <a:off x="1524000" y="1455656"/>
            <a:ext cx="9840686" cy="57661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000" b="0" i="1" kern="1200">
                <a:solidFill>
                  <a:schemeClr val="bg1"/>
                </a:solidFill>
                <a:latin typeface="Proxima Nova Light" panose="02000506030000020004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1" kern="1200">
                <a:solidFill>
                  <a:schemeClr val="bg1"/>
                </a:solidFill>
                <a:latin typeface="Proxima Nova Light" panose="02000506030000020004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1" kern="1200">
                <a:solidFill>
                  <a:schemeClr val="bg1"/>
                </a:solidFill>
                <a:latin typeface="Proxima Nova Light" panose="02000506030000020004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1" kern="1200">
                <a:solidFill>
                  <a:schemeClr val="bg1"/>
                </a:solidFill>
                <a:latin typeface="Proxima Nova Light" panose="02000506030000020004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1" kern="1200">
                <a:solidFill>
                  <a:schemeClr val="bg1"/>
                </a:solidFill>
                <a:latin typeface="Proxima Nova Light" panose="02000506030000020004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500" dirty="0"/>
              <a:t>Not in the dark of buildings confining,</a:t>
            </a:r>
            <a:br>
              <a:rPr lang="en-GB" sz="3500" dirty="0"/>
            </a:br>
            <a:r>
              <a:rPr lang="en-GB" sz="3500" dirty="0"/>
              <a:t>Not in some heaven, light years away,</a:t>
            </a:r>
            <a:br>
              <a:rPr lang="en-GB" sz="3500" dirty="0"/>
            </a:br>
            <a:r>
              <a:rPr lang="en-GB" sz="3500" dirty="0"/>
              <a:t>But here in this place, the new light is shining;</a:t>
            </a:r>
            <a:br>
              <a:rPr lang="en-GB" sz="3500" dirty="0"/>
            </a:br>
            <a:r>
              <a:rPr lang="en-GB" sz="3500" dirty="0"/>
              <a:t>Now is the Kingdom, now is the day.</a:t>
            </a:r>
            <a:br>
              <a:rPr lang="en-GB" sz="3500" dirty="0"/>
            </a:br>
            <a:r>
              <a:rPr lang="en-GB" sz="3500" dirty="0"/>
              <a:t>Gather us in - and hold us forever,</a:t>
            </a:r>
            <a:br>
              <a:rPr lang="en-GB" sz="3500" dirty="0"/>
            </a:br>
            <a:r>
              <a:rPr lang="en-GB" sz="3500" dirty="0"/>
              <a:t>Gather us in - and make us your own.</a:t>
            </a:r>
            <a:br>
              <a:rPr lang="en-GB" sz="3500" dirty="0"/>
            </a:br>
            <a:r>
              <a:rPr lang="en-GB" sz="3500" dirty="0"/>
              <a:t>Gather us in - all peoples together,</a:t>
            </a:r>
            <a:br>
              <a:rPr lang="en-GB" sz="3500" dirty="0"/>
            </a:br>
            <a:r>
              <a:rPr lang="en-GB" sz="3500" dirty="0"/>
              <a:t>Fire of love in our flesh and our bone.</a:t>
            </a:r>
          </a:p>
        </p:txBody>
      </p:sp>
    </p:spTree>
    <p:extLst>
      <p:ext uri="{BB962C8B-B14F-4D97-AF65-F5344CB8AC3E}">
        <p14:creationId xmlns:p14="http://schemas.microsoft.com/office/powerpoint/2010/main" val="38540470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large white building&#10;&#10;Description automatically generated">
            <a:extLst>
              <a:ext uri="{FF2B5EF4-FFF2-40B4-BE49-F238E27FC236}">
                <a16:creationId xmlns:a16="http://schemas.microsoft.com/office/drawing/2014/main" id="{F43AD109-D4F5-5543-AB6E-5C9A52177E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75" b="2325"/>
          <a:stretch/>
        </p:blipFill>
        <p:spPr>
          <a:xfrm>
            <a:off x="-3559" y="0"/>
            <a:ext cx="12192000" cy="6857999"/>
          </a:xfrm>
          <a:prstGeom prst="rect">
            <a:avLst/>
          </a:prstGeom>
        </p:spPr>
      </p:pic>
      <p:pic>
        <p:nvPicPr>
          <p:cNvPr id="8" name="Picture 7" descr="A picture containing sitting, meter&#10;&#10;Description automatically generated">
            <a:extLst>
              <a:ext uri="{FF2B5EF4-FFF2-40B4-BE49-F238E27FC236}">
                <a16:creationId xmlns:a16="http://schemas.microsoft.com/office/drawing/2014/main" id="{DBBDBFEC-239D-CC4A-89CD-C2C283D98D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8483" y="5887813"/>
            <a:ext cx="3105002" cy="63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064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D67978A-3A39-054D-B386-69F52EB1AD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999" y="1010214"/>
            <a:ext cx="10414001" cy="4324011"/>
          </a:xfrm>
        </p:spPr>
        <p:txBody>
          <a:bodyPr>
            <a:noAutofit/>
          </a:bodyPr>
          <a:lstStyle/>
          <a:p>
            <a:r>
              <a:rPr lang="en-GB" dirty="0"/>
              <a:t>When challenged or moved</a:t>
            </a:r>
            <a:br>
              <a:rPr lang="en-GB" dirty="0"/>
            </a:br>
            <a:r>
              <a:rPr lang="en-GB" dirty="0"/>
              <a:t>To embrace the learning </a:t>
            </a:r>
          </a:p>
          <a:p>
            <a:r>
              <a:rPr lang="en-GB" dirty="0"/>
              <a:t>Help us on this journey to be strangers no longer, </a:t>
            </a:r>
            <a:br>
              <a:rPr lang="en-GB" dirty="0"/>
            </a:br>
            <a:r>
              <a:rPr lang="en-GB" dirty="0"/>
              <a:t>But pilgrims on the way</a:t>
            </a:r>
            <a:br>
              <a:rPr lang="en-GB" dirty="0"/>
            </a:br>
            <a:r>
              <a:rPr lang="en-GB" dirty="0"/>
              <a:t>For the sake of Jesus </a:t>
            </a:r>
            <a:br>
              <a:rPr lang="en-GB" dirty="0"/>
            </a:br>
            <a:r>
              <a:rPr lang="en-GB" dirty="0"/>
              <a:t>Who walks with us, </a:t>
            </a:r>
            <a:br>
              <a:rPr lang="en-GB" dirty="0"/>
            </a:br>
            <a:r>
              <a:rPr lang="en-GB" dirty="0"/>
              <a:t>breaks bread for us to share,</a:t>
            </a:r>
            <a:br>
              <a:rPr lang="en-GB" dirty="0"/>
            </a:br>
            <a:r>
              <a:rPr lang="en-GB" dirty="0"/>
              <a:t>and opens our eyes.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E9737F-1BB1-914B-B5D9-123820A2C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S2:</a:t>
            </a:r>
            <a:fld id="{A1EFA830-C739-C143-8EE5-C59067B935A6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536B4B6-E645-D54A-873C-05E250F8F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8999" y="4565539"/>
            <a:ext cx="10414001" cy="915872"/>
          </a:xfrm>
        </p:spPr>
        <p:txBody>
          <a:bodyPr>
            <a:noAutofit/>
          </a:bodyPr>
          <a:lstStyle/>
          <a:p>
            <a:r>
              <a:rPr lang="en-GB" sz="3000" dirty="0"/>
              <a:t>AMEN</a:t>
            </a:r>
          </a:p>
        </p:txBody>
      </p:sp>
    </p:spTree>
    <p:extLst>
      <p:ext uri="{BB962C8B-B14F-4D97-AF65-F5344CB8AC3E}">
        <p14:creationId xmlns:p14="http://schemas.microsoft.com/office/powerpoint/2010/main" val="4082423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E9737F-1BB1-914B-B5D9-123820A2C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S2:</a:t>
            </a:r>
            <a:fld id="{A1EFA830-C739-C143-8EE5-C59067B935A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529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FB057-8B37-A04E-93F4-39F833132E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8999" y="1122363"/>
            <a:ext cx="10414001" cy="2387600"/>
          </a:xfrm>
        </p:spPr>
        <p:txBody>
          <a:bodyPr>
            <a:noAutofit/>
          </a:bodyPr>
          <a:lstStyle/>
          <a:p>
            <a:pPr algn="l"/>
            <a:r>
              <a:rPr lang="en-GB" sz="4000" dirty="0"/>
              <a:t>Story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D075C0-1ACE-E54D-AD5B-E8EA66024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S2:</a:t>
            </a:r>
            <a:fld id="{A1EFA830-C739-C143-8EE5-C59067B935A6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3938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AFFB2-FFFA-0B4E-AC71-DA83AA7BE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44574"/>
            <a:ext cx="10515600" cy="1325563"/>
          </a:xfrm>
        </p:spPr>
        <p:txBody>
          <a:bodyPr/>
          <a:lstStyle/>
          <a:p>
            <a:r>
              <a:rPr lang="en-US" dirty="0"/>
              <a:t>Small group questions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F0B0F9-E327-CD40-9708-C3126EEE1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S2:</a:t>
            </a:r>
            <a:fld id="{A1EFA830-C739-C143-8EE5-C59067B935A6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5E49E08-DEA2-0C4B-B5E0-90D7F7F918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70137"/>
            <a:ext cx="10515600" cy="4351338"/>
          </a:xfrm>
        </p:spPr>
        <p:txBody>
          <a:bodyPr>
            <a:noAutofit/>
          </a:bodyPr>
          <a:lstStyle/>
          <a:p>
            <a:r>
              <a:rPr lang="en-GB" sz="3500" dirty="0"/>
              <a:t>What thoughts do you have about this story?</a:t>
            </a:r>
          </a:p>
          <a:p>
            <a:r>
              <a:rPr lang="en-GB" sz="3500" dirty="0"/>
              <a:t>What impact has the story had on you?</a:t>
            </a:r>
          </a:p>
          <a:p>
            <a:r>
              <a:rPr lang="en-GB" sz="3500" dirty="0"/>
              <a:t>What feelings do you have?</a:t>
            </a:r>
          </a:p>
          <a:p>
            <a:r>
              <a:rPr lang="en-GB" sz="3500" dirty="0"/>
              <a:t>What questions are you left with?</a:t>
            </a:r>
          </a:p>
        </p:txBody>
      </p:sp>
    </p:spTree>
    <p:extLst>
      <p:ext uri="{BB962C8B-B14F-4D97-AF65-F5344CB8AC3E}">
        <p14:creationId xmlns:p14="http://schemas.microsoft.com/office/powerpoint/2010/main" val="34899551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FB057-8B37-A04E-93F4-39F833132E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8999" y="1122363"/>
            <a:ext cx="10414001" cy="2387600"/>
          </a:xfrm>
        </p:spPr>
        <p:txBody>
          <a:bodyPr>
            <a:noAutofit/>
          </a:bodyPr>
          <a:lstStyle/>
          <a:p>
            <a:pPr algn="l"/>
            <a:r>
              <a:rPr lang="en-GB" sz="4000" dirty="0"/>
              <a:t>Story 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D075C0-1ACE-E54D-AD5B-E8EA66024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S2:</a:t>
            </a:r>
            <a:fld id="{A1EFA830-C739-C143-8EE5-C59067B935A6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782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F0B0F9-E327-CD40-9708-C3126EEE1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S2:</a:t>
            </a:r>
            <a:fld id="{A1EFA830-C739-C143-8EE5-C59067B935A6}" type="slidenum">
              <a:rPr lang="en-US" smtClean="0"/>
              <a:t>8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F9A2627-A557-0240-8879-188D937D3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44574"/>
            <a:ext cx="10515600" cy="1325563"/>
          </a:xfrm>
        </p:spPr>
        <p:txBody>
          <a:bodyPr/>
          <a:lstStyle/>
          <a:p>
            <a:r>
              <a:rPr lang="en-US" dirty="0"/>
              <a:t>Small group questions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79E0A0FA-DF89-6042-AAA4-680EF9F2D0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70137"/>
            <a:ext cx="10515600" cy="4351338"/>
          </a:xfrm>
        </p:spPr>
        <p:txBody>
          <a:bodyPr>
            <a:noAutofit/>
          </a:bodyPr>
          <a:lstStyle/>
          <a:p>
            <a:r>
              <a:rPr lang="en-GB" sz="3500" dirty="0"/>
              <a:t>What thoughts do you have about this story?</a:t>
            </a:r>
          </a:p>
          <a:p>
            <a:r>
              <a:rPr lang="en-GB" sz="3500" dirty="0"/>
              <a:t>What impact has the story had on you?</a:t>
            </a:r>
          </a:p>
          <a:p>
            <a:r>
              <a:rPr lang="en-GB" sz="3500" dirty="0"/>
              <a:t>What feelings do you have?</a:t>
            </a:r>
          </a:p>
          <a:p>
            <a:r>
              <a:rPr lang="en-GB" sz="3500" dirty="0"/>
              <a:t>What questions are you left with?</a:t>
            </a:r>
          </a:p>
        </p:txBody>
      </p:sp>
    </p:spTree>
    <p:extLst>
      <p:ext uri="{BB962C8B-B14F-4D97-AF65-F5344CB8AC3E}">
        <p14:creationId xmlns:p14="http://schemas.microsoft.com/office/powerpoint/2010/main" val="12530150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1389</Words>
  <Application>Microsoft Macintosh PowerPoint</Application>
  <PresentationFormat>Widescreen</PresentationFormat>
  <Paragraphs>136</Paragraphs>
  <Slides>31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Calibri</vt:lpstr>
      <vt:lpstr>Arial</vt:lpstr>
      <vt:lpstr>Lato Medium</vt:lpstr>
      <vt:lpstr>Proxima Nova Light</vt:lpstr>
      <vt:lpstr>Office Theme</vt:lpstr>
      <vt:lpstr>PowerPoint Presentation</vt:lpstr>
      <vt:lpstr>A Covenant Prayer: For Creating Sanctuary Together</vt:lpstr>
      <vt:lpstr>PowerPoint Presentation</vt:lpstr>
      <vt:lpstr>AMEN</vt:lpstr>
      <vt:lpstr>PowerPoint Presentation</vt:lpstr>
      <vt:lpstr>Story 1</vt:lpstr>
      <vt:lpstr>Small group questions</vt:lpstr>
      <vt:lpstr>Story 2</vt:lpstr>
      <vt:lpstr>Small group questions</vt:lpstr>
      <vt:lpstr>Story 3</vt:lpstr>
      <vt:lpstr>Small group questions</vt:lpstr>
      <vt:lpstr>Story 4</vt:lpstr>
      <vt:lpstr>Small group questions</vt:lpstr>
      <vt:lpstr>Story 5</vt:lpstr>
      <vt:lpstr>Small group questions</vt:lpstr>
      <vt:lpstr>What could we do to make our church(es) a safer place for each of the people whose stories we have heard.</vt:lpstr>
      <vt:lpstr>PowerPoint Presentation</vt:lpstr>
      <vt:lpstr>Consider these questions posed by Nick Bundock, Lizzie’s Vicar: </vt:lpstr>
      <vt:lpstr>PowerPoint Presentation</vt:lpstr>
      <vt:lpstr>“Today you will be with me in paradise.”  Luke 23:43</vt:lpstr>
      <vt:lpstr>Pause to Reflect</vt:lpstr>
      <vt:lpstr>PowerPoint Presentation</vt:lpstr>
      <vt:lpstr>PowerPoint Presentation</vt:lpstr>
      <vt:lpstr>PowerPoint Presentation</vt:lpstr>
      <vt:lpstr>Prayer</vt:lpstr>
      <vt:lpstr>AMEN</vt:lpstr>
      <vt:lpstr>Closing Song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Chalke</dc:creator>
  <cp:lastModifiedBy>Daniel Chalke</cp:lastModifiedBy>
  <cp:revision>27</cp:revision>
  <dcterms:created xsi:type="dcterms:W3CDTF">2020-02-12T09:53:35Z</dcterms:created>
  <dcterms:modified xsi:type="dcterms:W3CDTF">2020-02-27T10:38:32Z</dcterms:modified>
</cp:coreProperties>
</file>